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5"/>
  </p:notesMasterIdLst>
  <p:sldIdLst>
    <p:sldId id="256" r:id="rId2"/>
    <p:sldId id="258" r:id="rId3"/>
    <p:sldId id="259" r:id="rId4"/>
    <p:sldId id="261" r:id="rId5"/>
    <p:sldId id="303" r:id="rId6"/>
    <p:sldId id="309" r:id="rId7"/>
    <p:sldId id="304" r:id="rId8"/>
    <p:sldId id="269" r:id="rId9"/>
    <p:sldId id="299" r:id="rId10"/>
    <p:sldId id="305" r:id="rId11"/>
    <p:sldId id="297" r:id="rId12"/>
    <p:sldId id="298" r:id="rId13"/>
    <p:sldId id="300" r:id="rId14"/>
    <p:sldId id="310" r:id="rId15"/>
    <p:sldId id="312" r:id="rId16"/>
    <p:sldId id="311" r:id="rId17"/>
    <p:sldId id="301" r:id="rId18"/>
    <p:sldId id="314" r:id="rId19"/>
    <p:sldId id="315" r:id="rId20"/>
    <p:sldId id="318" r:id="rId21"/>
    <p:sldId id="319" r:id="rId22"/>
    <p:sldId id="333" r:id="rId23"/>
    <p:sldId id="320" r:id="rId24"/>
    <p:sldId id="316" r:id="rId25"/>
    <p:sldId id="321" r:id="rId26"/>
    <p:sldId id="323" r:id="rId27"/>
    <p:sldId id="322" r:id="rId28"/>
    <p:sldId id="317" r:id="rId29"/>
    <p:sldId id="327" r:id="rId30"/>
    <p:sldId id="324" r:id="rId31"/>
    <p:sldId id="326" r:id="rId32"/>
    <p:sldId id="325" r:id="rId33"/>
    <p:sldId id="328" r:id="rId34"/>
    <p:sldId id="330" r:id="rId35"/>
    <p:sldId id="329" r:id="rId36"/>
    <p:sldId id="332" r:id="rId37"/>
    <p:sldId id="331" r:id="rId38"/>
    <p:sldId id="334" r:id="rId39"/>
    <p:sldId id="337" r:id="rId40"/>
    <p:sldId id="335" r:id="rId41"/>
    <p:sldId id="336" r:id="rId42"/>
    <p:sldId id="340" r:id="rId43"/>
    <p:sldId id="339" r:id="rId44"/>
    <p:sldId id="338" r:id="rId45"/>
    <p:sldId id="302" r:id="rId46"/>
    <p:sldId id="341" r:id="rId47"/>
    <p:sldId id="313" r:id="rId48"/>
    <p:sldId id="306" r:id="rId49"/>
    <p:sldId id="307" r:id="rId50"/>
    <p:sldId id="308" r:id="rId51"/>
    <p:sldId id="342" r:id="rId52"/>
    <p:sldId id="279" r:id="rId53"/>
    <p:sldId id="278"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Catamaran" pitchFamily="2" charset="77"/>
      <p:regular r:id="rId60"/>
      <p:bold r:id="rId61"/>
    </p:embeddedFont>
    <p:embeddedFont>
      <p:font typeface="Catamaran Thin" pitchFamily="2" charset="77"/>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EC2C83-4F27-46E9-AB52-EA9CB43B9D6F}">
  <a:tblStyle styleId="{93EC2C83-4F27-46E9-AB52-EA9CB43B9D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7553AC-1573-4A18-AE2D-678138A4FA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1"/>
    <p:restoredTop sz="75213"/>
  </p:normalViewPr>
  <p:slideViewPr>
    <p:cSldViewPr snapToGrid="0" snapToObjects="1">
      <p:cViewPr>
        <p:scale>
          <a:sx n="108" d="100"/>
          <a:sy n="108" d="100"/>
        </p:scale>
        <p:origin x="1224" y="384"/>
      </p:cViewPr>
      <p:guideLst/>
    </p:cSldViewPr>
  </p:slideViewPr>
  <p:notesTextViewPr>
    <p:cViewPr>
      <p:scale>
        <a:sx n="135" d="100"/>
        <a:sy n="13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This presentation is titled: </a:t>
            </a:r>
            <a:r>
              <a:rPr lang="en" sz="1200" dirty="0"/>
              <a:t>Let’s Listen: What do Caregivers Have to say About Reducing Their Autistic Child’s Needle Fear and Pain?</a:t>
            </a:r>
          </a:p>
          <a:p>
            <a:pPr marL="0" lvl="0" indent="0" algn="l" rtl="0">
              <a:spcBef>
                <a:spcPts val="0"/>
              </a:spcBef>
              <a:spcAft>
                <a:spcPts val="0"/>
              </a:spcAft>
              <a:buNone/>
            </a:pPr>
            <a:endParaRPr lang="en" sz="1200" dirty="0"/>
          </a:p>
          <a:p>
            <a:pPr marL="0" lvl="0" indent="0" algn="l" rtl="0">
              <a:spcBef>
                <a:spcPts val="0"/>
              </a:spcBef>
              <a:spcAft>
                <a:spcPts val="0"/>
              </a:spcAft>
              <a:buNone/>
            </a:pPr>
            <a:r>
              <a:rPr lang="en" sz="1200" dirty="0"/>
              <a:t>I'd like to thank the Autism Scholars Award for supporting this research as well as the Pediatric Pain Health and Communication Lab directed by my supervisor Dr. Meghan McMurtry. </a:t>
            </a:r>
            <a:endParaRPr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b="0" i="0" u="none" strike="noStrike" cap="none" dirty="0">
                <a:solidFill>
                  <a:srgbClr val="000000"/>
                </a:solidFill>
                <a:effectLst/>
                <a:latin typeface="Arial"/>
                <a:ea typeface="Arial"/>
                <a:cs typeface="Arial"/>
                <a:sym typeface="Arial"/>
              </a:rPr>
              <a:t>The procedure involved me conducting virtual, semi-structured interviews with 20 Canadian primary caregivers of Autistic youth. </a:t>
            </a:r>
            <a:endParaRPr lang="en-CA"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100" b="0" i="0" u="none" strike="noStrike" cap="none" dirty="0">
                <a:solidFill>
                  <a:srgbClr val="000000"/>
                </a:solidFill>
                <a:effectLst/>
                <a:latin typeface="Arial"/>
                <a:ea typeface="Arial"/>
                <a:cs typeface="Arial"/>
                <a:sym typeface="Arial"/>
              </a:rPr>
              <a:t>Interviews were transcribed verbatim and then analyzed by me.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2136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CA" sz="1200" b="0" i="0" u="none" strike="noStrike" cap="none" dirty="0">
                <a:solidFill>
                  <a:srgbClr val="000000"/>
                </a:solidFill>
                <a:effectLst/>
                <a:latin typeface="Arial"/>
                <a:ea typeface="Arial"/>
                <a:cs typeface="Arial"/>
                <a:sym typeface="Arial"/>
              </a:rPr>
              <a:t>We chose to speak with caregivers as an initial needs assessment since caregivers are not only an informative source about their child’s needs, but also play a key role in supporting their child through painful procedures and as a liaison between their child and clinicians. </a:t>
            </a:r>
          </a:p>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2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CA" sz="1200" b="0" i="0" u="none" strike="noStrike" cap="none" dirty="0">
                <a:solidFill>
                  <a:srgbClr val="000000"/>
                </a:solidFill>
                <a:effectLst/>
                <a:latin typeface="Arial"/>
                <a:ea typeface="Arial"/>
                <a:cs typeface="Arial"/>
                <a:sym typeface="Arial"/>
              </a:rPr>
              <a:t>The sample comprised of 2 fathers and 18 mothers most of whom were </a:t>
            </a:r>
            <a:r>
              <a:rPr lang="en-US" sz="1200" b="0" i="0" u="none" strike="noStrike" cap="none" dirty="0">
                <a:solidFill>
                  <a:srgbClr val="000000"/>
                </a:solidFill>
                <a:effectLst/>
                <a:latin typeface="Arial"/>
                <a:ea typeface="Arial"/>
                <a:cs typeface="Arial"/>
                <a:sym typeface="Arial"/>
              </a:rPr>
              <a:t>from Ontario. Caregiver age was 41 years on average. </a:t>
            </a:r>
            <a:endParaRPr lang="en-CA" sz="12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847803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200" b="0" i="0" u="none" strike="noStrike" cap="none" dirty="0">
                <a:solidFill>
                  <a:srgbClr val="000000"/>
                </a:solidFill>
                <a:effectLst/>
                <a:latin typeface="Arial"/>
                <a:ea typeface="Arial"/>
                <a:cs typeface="Arial"/>
                <a:sym typeface="Arial"/>
              </a:rPr>
              <a:t>The children who were being discussed had an average age of 10 years.</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indent="0">
              <a:buFontTx/>
              <a:buNone/>
            </a:pPr>
            <a:r>
              <a:rPr lang="en-CA" sz="1200" b="0" i="0" u="none" strike="noStrike" cap="none" dirty="0">
                <a:solidFill>
                  <a:srgbClr val="000000"/>
                </a:solidFill>
                <a:effectLst/>
                <a:latin typeface="Arial"/>
                <a:ea typeface="Arial"/>
                <a:cs typeface="Arial"/>
                <a:sym typeface="Arial"/>
              </a:rPr>
              <a:t>Most children were said to communicate verbally, but ¼ communicate non-verbally and 2 who use verbal communication lose this ability when anxious. </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indent="0">
              <a:buFontTx/>
              <a:buNone/>
            </a:pPr>
            <a:r>
              <a:rPr lang="en-CA" sz="1200" b="0" i="0" u="none" strike="noStrike" cap="none" dirty="0">
                <a:solidFill>
                  <a:srgbClr val="000000"/>
                </a:solidFill>
                <a:effectLst/>
                <a:latin typeface="Arial"/>
                <a:ea typeface="Arial"/>
                <a:cs typeface="Arial"/>
                <a:sym typeface="Arial"/>
              </a:rPr>
              <a:t>Most were males with a high level of needle fear as assessed by a fear rating out of 10 and several follow up questions. </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indent="0">
              <a:buFontTx/>
              <a:buNone/>
            </a:pPr>
            <a:r>
              <a:rPr lang="en-CA" sz="1200" b="0" i="0" u="none" strike="noStrike" cap="none" dirty="0">
                <a:solidFill>
                  <a:srgbClr val="000000"/>
                </a:solidFill>
                <a:effectLst/>
                <a:latin typeface="Arial"/>
                <a:ea typeface="Arial"/>
                <a:cs typeface="Arial"/>
                <a:sym typeface="Arial"/>
              </a:rPr>
              <a:t>Most (12/20) were of a White-European ethnic background, but there was also representation of Asian, Caribbean, Indigenous, and Black, backgrounds. </a:t>
            </a:r>
          </a:p>
          <a:p>
            <a:pPr marL="139700" indent="0">
              <a:buFontTx/>
              <a:buNone/>
            </a:pPr>
            <a:endParaRPr lang="en-CA" sz="7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3800" dirty="0"/>
          </a:p>
        </p:txBody>
      </p:sp>
    </p:spTree>
    <p:extLst>
      <p:ext uri="{BB962C8B-B14F-4D97-AF65-F5344CB8AC3E}">
        <p14:creationId xmlns:p14="http://schemas.microsoft.com/office/powerpoint/2010/main" val="473403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200" b="0" i="0" u="none" strike="noStrike" cap="none" dirty="0">
                <a:solidFill>
                  <a:srgbClr val="000000"/>
                </a:solidFill>
                <a:effectLst/>
                <a:latin typeface="Arial"/>
                <a:ea typeface="Arial"/>
                <a:cs typeface="Arial"/>
                <a:sym typeface="Arial"/>
              </a:rPr>
              <a:t>How did we analyze the open-ended interview responses</a:t>
            </a:r>
            <a:r>
              <a:rPr lang="en-CA"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7762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100" b="0" i="0" u="none" strike="noStrike" cap="none" dirty="0">
                <a:solidFill>
                  <a:srgbClr val="000000"/>
                </a:solidFill>
                <a:effectLst/>
                <a:latin typeface="Arial"/>
                <a:ea typeface="Arial"/>
                <a:cs typeface="Arial"/>
                <a:sym typeface="Arial"/>
              </a:rPr>
              <a:t>Thematic Analysis was used as a method for identifying, analyzing, and reporting themes AKA patterns within data (Braun &amp; Clarke, 2006; Morse &amp; Field, 2005).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100" b="0" i="0" u="none" strike="noStrike" cap="none" dirty="0">
                <a:solidFill>
                  <a:srgbClr val="000000"/>
                </a:solidFill>
                <a:effectLst/>
                <a:latin typeface="Arial"/>
                <a:ea typeface="Arial"/>
                <a:cs typeface="Arial"/>
                <a:sym typeface="Arial"/>
              </a:rPr>
              <a:t>Given the dearth of research on this topic as well as the exploratory nature of the work, </a:t>
            </a:r>
            <a:r>
              <a:rPr lang="en-CA" sz="1100" b="1" i="0" u="none" strike="noStrike" cap="none" dirty="0">
                <a:solidFill>
                  <a:srgbClr val="000000"/>
                </a:solidFill>
                <a:effectLst/>
                <a:latin typeface="Arial"/>
                <a:ea typeface="Arial"/>
                <a:cs typeface="Arial"/>
                <a:sym typeface="Arial"/>
              </a:rPr>
              <a:t>no specific hypotheses </a:t>
            </a:r>
            <a:r>
              <a:rPr lang="en-CA" sz="1100" b="0" i="0" u="none" strike="noStrike" cap="none" dirty="0">
                <a:solidFill>
                  <a:srgbClr val="000000"/>
                </a:solidFill>
                <a:effectLst/>
                <a:latin typeface="Arial"/>
                <a:ea typeface="Arial"/>
                <a:cs typeface="Arial"/>
                <a:sym typeface="Arial"/>
              </a:rPr>
              <a:t>were developed.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100" b="0" i="0" u="none" strike="noStrike" cap="none" dirty="0">
                <a:solidFill>
                  <a:srgbClr val="000000"/>
                </a:solidFill>
                <a:effectLst/>
                <a:latin typeface="Arial"/>
                <a:ea typeface="Arial"/>
                <a:cs typeface="Arial"/>
                <a:sym typeface="Arial"/>
              </a:rPr>
              <a:t>Therefore, I took an inductive, meaning data-driven, approach to analyzing the data. </a:t>
            </a:r>
          </a:p>
          <a:p>
            <a:pPr marL="457200" lvl="0" indent="-317500">
              <a:buFont typeface="Arial" panose="020B0604020202020204" pitchFamily="34" charset="0"/>
              <a:buChar char="•"/>
            </a:pPr>
            <a:r>
              <a:rPr lang="en-CA" sz="1100" b="0" i="0" u="none" strike="noStrike" cap="none" dirty="0">
                <a:solidFill>
                  <a:srgbClr val="000000"/>
                </a:solidFill>
                <a:effectLst/>
                <a:latin typeface="Arial"/>
                <a:ea typeface="Arial"/>
                <a:cs typeface="Arial"/>
                <a:sym typeface="Arial"/>
              </a:rPr>
              <a:t>I also used a reflexive approach where I, the researcher, was self-questioning and reflecting by using a reflexive journal throughout the process. </a:t>
            </a:r>
          </a:p>
          <a:p>
            <a:pPr lvl="0"/>
            <a:endParaRPr lang="en-CA" sz="1100" b="0" i="0" u="none" strike="noStrike" cap="none" dirty="0">
              <a:solidFill>
                <a:srgbClr val="000000"/>
              </a:solidFill>
              <a:effectLst/>
              <a:latin typeface="Arial"/>
              <a:cs typeface="Arial"/>
              <a:sym typeface="Arial"/>
            </a:endParaRPr>
          </a:p>
          <a:p>
            <a:pPr lvl="0"/>
            <a:endParaRPr lang="en-CA" sz="1100" b="0" i="0" u="none" strike="noStrike" cap="none" dirty="0">
              <a:solidFill>
                <a:srgbClr val="000000"/>
              </a:solidFill>
              <a:effectLst/>
              <a:latin typeface="Arial"/>
              <a:cs typeface="Arial"/>
              <a:sym typeface="Arial"/>
            </a:endParaRPr>
          </a:p>
          <a:p>
            <a:pPr lvl="0"/>
            <a:endParaRPr lang="en-C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92384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100" b="0" i="0" u="none" strike="noStrike" cap="none" dirty="0">
                <a:solidFill>
                  <a:srgbClr val="000000"/>
                </a:solidFill>
                <a:effectLst/>
                <a:latin typeface="Arial"/>
                <a:ea typeface="Arial"/>
                <a:cs typeface="Arial"/>
                <a:sym typeface="Arial"/>
              </a:rPr>
              <a:t>I followed Braun and Clarke’s steps for TA, referencing their up-to-date guide:</a:t>
            </a:r>
          </a:p>
          <a:p>
            <a:pPr marL="139700" indent="0">
              <a:buFontTx/>
              <a:buNone/>
            </a:pPr>
            <a:r>
              <a:rPr lang="en-CA" sz="1100" b="0" i="0" u="none" strike="noStrike" cap="none" dirty="0">
                <a:solidFill>
                  <a:srgbClr val="000000"/>
                </a:solidFill>
                <a:effectLst/>
                <a:latin typeface="Arial"/>
                <a:ea typeface="Arial"/>
                <a:cs typeface="Arial"/>
                <a:sym typeface="Arial"/>
              </a:rPr>
              <a:t>The process involves:</a:t>
            </a:r>
          </a:p>
          <a:p>
            <a:pPr marL="139700" lvl="0" indent="0">
              <a:buFontTx/>
              <a:buNone/>
            </a:pPr>
            <a:r>
              <a:rPr lang="en-CA" sz="1100" b="1" i="0" u="none" strike="noStrike" cap="none" dirty="0">
                <a:solidFill>
                  <a:srgbClr val="000000"/>
                </a:solidFill>
                <a:effectLst/>
                <a:latin typeface="Arial"/>
                <a:ea typeface="Arial"/>
                <a:cs typeface="Arial"/>
                <a:sym typeface="Arial"/>
              </a:rPr>
              <a:t>1. Familiarization with the data (</a:t>
            </a:r>
            <a:r>
              <a:rPr lang="en-CA" sz="1100" b="0" i="0" u="none" strike="noStrike" cap="none" dirty="0">
                <a:solidFill>
                  <a:srgbClr val="000000"/>
                </a:solidFill>
                <a:effectLst/>
                <a:latin typeface="Arial"/>
                <a:ea typeface="Arial"/>
                <a:cs typeface="Arial"/>
                <a:sym typeface="Arial"/>
              </a:rPr>
              <a:t>by reading and re-reading interview transcripts). </a:t>
            </a:r>
          </a:p>
          <a:p>
            <a:pPr marL="139700" lvl="0" indent="0">
              <a:buFontTx/>
              <a:buNone/>
            </a:pPr>
            <a:r>
              <a:rPr lang="en-CA" sz="1100" b="1" i="0" u="none" strike="noStrike" cap="none" dirty="0">
                <a:solidFill>
                  <a:srgbClr val="000000"/>
                </a:solidFill>
                <a:effectLst/>
                <a:latin typeface="Arial"/>
                <a:ea typeface="Arial"/>
                <a:cs typeface="Arial"/>
                <a:sym typeface="Arial"/>
              </a:rPr>
              <a:t>2. Coding</a:t>
            </a:r>
            <a:r>
              <a:rPr lang="en-CA" sz="1100" b="0" i="0" u="none" strike="noStrike" cap="none" dirty="0">
                <a:solidFill>
                  <a:srgbClr val="000000"/>
                </a:solidFill>
                <a:effectLst/>
                <a:latin typeface="Arial"/>
                <a:ea typeface="Arial"/>
                <a:cs typeface="Arial"/>
                <a:sym typeface="Arial"/>
              </a:rPr>
              <a:t> by </a:t>
            </a:r>
            <a:r>
              <a:rPr lang="en-CA" sz="1100" b="1" i="0" u="none" strike="noStrike" cap="none" dirty="0">
                <a:solidFill>
                  <a:srgbClr val="000000"/>
                </a:solidFill>
                <a:effectLst/>
                <a:latin typeface="Arial"/>
                <a:ea typeface="Arial"/>
                <a:cs typeface="Arial"/>
                <a:sym typeface="Arial"/>
              </a:rPr>
              <a:t>systematically</a:t>
            </a:r>
            <a:r>
              <a:rPr lang="en-CA" sz="1100" b="0" i="0" u="none" strike="noStrike" cap="none" dirty="0">
                <a:solidFill>
                  <a:srgbClr val="000000"/>
                </a:solidFill>
                <a:effectLst/>
                <a:latin typeface="Arial"/>
                <a:ea typeface="Arial"/>
                <a:cs typeface="Arial"/>
                <a:sym typeface="Arial"/>
              </a:rPr>
              <a:t> reviewing and sorting the data, then assigning important pieces of data with a code label.</a:t>
            </a:r>
          </a:p>
          <a:p>
            <a:pPr marL="139700" lvl="0" indent="0">
              <a:buFontTx/>
              <a:buNone/>
            </a:pPr>
            <a:r>
              <a:rPr lang="en-CA" sz="1100" b="0" i="1" u="none" strike="noStrike" cap="none" dirty="0">
                <a:solidFill>
                  <a:srgbClr val="000000"/>
                </a:solidFill>
                <a:effectLst/>
                <a:latin typeface="Arial"/>
                <a:ea typeface="Arial"/>
                <a:cs typeface="Arial"/>
                <a:sym typeface="Arial"/>
              </a:rPr>
              <a:t>- One coder, subjective, semantic/explicit coding that stays close to the data.</a:t>
            </a: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CA" sz="1100" b="1" i="0" u="none" strike="noStrike" cap="none" dirty="0">
                <a:solidFill>
                  <a:srgbClr val="000000"/>
                </a:solidFill>
                <a:effectLst/>
                <a:latin typeface="Arial"/>
                <a:ea typeface="Arial"/>
                <a:cs typeface="Arial"/>
                <a:sym typeface="Arial"/>
              </a:rPr>
              <a:t>3. </a:t>
            </a:r>
            <a:r>
              <a:rPr lang="en-CA" sz="1100" b="0" i="0" u="none" strike="noStrike" cap="none" dirty="0">
                <a:solidFill>
                  <a:srgbClr val="000000"/>
                </a:solidFill>
                <a:effectLst/>
                <a:latin typeface="Arial"/>
                <a:ea typeface="Arial"/>
                <a:cs typeface="Arial"/>
                <a:sym typeface="Arial"/>
              </a:rPr>
              <a:t>Then searching for </a:t>
            </a:r>
            <a:r>
              <a:rPr lang="en-CA" sz="1100" b="1" i="0" u="none" strike="noStrike" cap="none" dirty="0">
                <a:solidFill>
                  <a:srgbClr val="000000"/>
                </a:solidFill>
                <a:effectLst/>
                <a:latin typeface="Arial"/>
                <a:ea typeface="Arial"/>
                <a:cs typeface="Arial"/>
                <a:sym typeface="Arial"/>
              </a:rPr>
              <a:t>themes </a:t>
            </a:r>
            <a:r>
              <a:rPr lang="en-CA" sz="1100" b="0" i="0" u="none" strike="noStrike" cap="none" dirty="0">
                <a:solidFill>
                  <a:srgbClr val="000000"/>
                </a:solidFill>
                <a:effectLst/>
                <a:latin typeface="Arial"/>
                <a:ea typeface="Arial"/>
                <a:cs typeface="Arial"/>
                <a:sym typeface="Arial"/>
              </a:rPr>
              <a:t>across the codes by clustering codes into patterns of shared meaning. </a:t>
            </a: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CA" sz="1100" b="0" i="0" u="none" strike="noStrike" cap="none" dirty="0">
                <a:solidFill>
                  <a:srgbClr val="000000"/>
                </a:solidFill>
                <a:effectLst/>
                <a:latin typeface="Arial"/>
                <a:ea typeface="Arial"/>
                <a:cs typeface="Arial"/>
                <a:sym typeface="Arial"/>
              </a:rPr>
              <a:t>Analysis began around January of 2022 and TA is a lengthy process involving reflexivity and ongoing refinement of themes before finalizing analysis. I am currently still searching for and refining existing themes. </a:t>
            </a: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062869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100" b="0" i="0" u="none" strike="noStrike" cap="none" dirty="0">
                <a:solidFill>
                  <a:srgbClr val="000000"/>
                </a:solidFill>
                <a:effectLst/>
                <a:latin typeface="Arial"/>
                <a:ea typeface="Arial"/>
                <a:cs typeface="Arial"/>
                <a:sym typeface="Arial"/>
              </a:rPr>
              <a:t>Themes capture something important about the data in relation to our research question about what caregivers and their children need to have comfortable needle procedures.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0990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b="0" i="0" u="none" strike="noStrike" cap="none" dirty="0">
                <a:solidFill>
                  <a:srgbClr val="000000"/>
                </a:solidFill>
                <a:effectLst/>
                <a:latin typeface="Arial"/>
                <a:ea typeface="Arial"/>
                <a:cs typeface="Arial"/>
                <a:sym typeface="Arial"/>
              </a:rPr>
              <a:t>So, let’s discuss some preliminary findings based on the entire sample! </a:t>
            </a:r>
          </a:p>
          <a:p>
            <a:pPr marL="0" lvl="0" indent="0" algn="l" rtl="0">
              <a:spcBef>
                <a:spcPts val="0"/>
              </a:spcBef>
              <a:spcAft>
                <a:spcPts val="0"/>
              </a:spcAft>
              <a:buNone/>
            </a:pPr>
            <a:endParaRPr lang="en-CA"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CA"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CA"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980740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CA" sz="1300" b="0" i="0" u="none" strike="noStrike" cap="none" dirty="0">
                <a:solidFill>
                  <a:srgbClr val="000000"/>
                </a:solidFill>
                <a:effectLst/>
                <a:latin typeface="Arial"/>
                <a:ea typeface="Arial"/>
                <a:cs typeface="Arial"/>
                <a:sym typeface="Arial"/>
              </a:rPr>
              <a:t>This visual here shows that three sub-themes fit under the overarching theme: </a:t>
            </a:r>
            <a:r>
              <a:rPr lang="en-CA" sz="1300" b="1" i="0" u="none" strike="noStrike" cap="none" dirty="0">
                <a:solidFill>
                  <a:srgbClr val="000000"/>
                </a:solidFill>
                <a:effectLst/>
                <a:latin typeface="Arial"/>
                <a:ea typeface="Arial"/>
                <a:cs typeface="Arial"/>
                <a:sym typeface="Arial"/>
              </a:rPr>
              <a:t>“Generic Doesn’t Cut It.” </a:t>
            </a:r>
            <a:r>
              <a:rPr lang="en-CA" sz="1300" b="0" i="0" u="none" strike="noStrike" cap="none" dirty="0">
                <a:solidFill>
                  <a:srgbClr val="000000"/>
                </a:solidFill>
                <a:effectLst/>
                <a:latin typeface="Arial"/>
                <a:ea typeface="Arial"/>
                <a:cs typeface="Arial"/>
                <a:sym typeface="Arial"/>
              </a:rPr>
              <a:t>There was a pattern of caregivers expressing that the ‘generic or mainstream’ way of doing things is not inclusive of Autistic children, including 1. generic resources, 2. medical environments, and 3. coping strategies. </a:t>
            </a:r>
            <a:endParaRPr lang="en-US" sz="1300" b="0" dirty="0"/>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200" b="0" i="0" u="none" strike="noStrike" cap="none" dirty="0">
              <a:solidFill>
                <a:srgbClr val="000000"/>
              </a:solidFill>
              <a:effectLst/>
              <a:latin typeface="Arial"/>
              <a:ea typeface="Arial"/>
              <a:cs typeface="Arial"/>
              <a:sym typeface="Arial"/>
            </a:endParaRPr>
          </a:p>
          <a:p>
            <a:pPr marL="139700" indent="0">
              <a:buFontTx/>
              <a:buNone/>
            </a:pPr>
            <a:endParaRPr lang="en-US" b="0" dirty="0"/>
          </a:p>
        </p:txBody>
      </p:sp>
    </p:spTree>
    <p:extLst>
      <p:ext uri="{BB962C8B-B14F-4D97-AF65-F5344CB8AC3E}">
        <p14:creationId xmlns:p14="http://schemas.microsoft.com/office/powerpoint/2010/main" val="711134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lvl="0" indent="0">
              <a:buFontTx/>
              <a:buNone/>
            </a:pPr>
            <a:r>
              <a:rPr lang="en-CA" sz="1200" b="0" i="0" u="none" strike="noStrike" cap="none" dirty="0">
                <a:solidFill>
                  <a:srgbClr val="000000"/>
                </a:solidFill>
                <a:effectLst/>
                <a:latin typeface="Arial"/>
                <a:ea typeface="Arial"/>
                <a:cs typeface="Arial"/>
                <a:sym typeface="Arial"/>
              </a:rPr>
              <a:t>This is the first sub-theme, which is the pattern of caregivers expressing that educational and preparation resources are not a “one size fits all.”</a:t>
            </a:r>
          </a:p>
          <a:p>
            <a:pPr marL="139700" lvl="0" indent="0">
              <a:buFontTx/>
              <a:buNone/>
            </a:pPr>
            <a:r>
              <a:rPr lang="en-CA" sz="1200" b="0" i="0" u="none" strike="noStrike" cap="none" dirty="0">
                <a:solidFill>
                  <a:srgbClr val="000000"/>
                </a:solidFill>
                <a:effectLst/>
                <a:latin typeface="Arial"/>
                <a:ea typeface="Arial"/>
                <a:cs typeface="Arial"/>
                <a:sym typeface="Arial"/>
              </a:rPr>
              <a:t>Existing resources were said to be geared towards the mainstream neurotypical audience, while lacking consideration of special needs. </a:t>
            </a:r>
          </a:p>
          <a:p>
            <a:pPr marL="457200" lvl="0" indent="-317500">
              <a:buFont typeface="Arial" panose="020B0604020202020204" pitchFamily="34" charset="0"/>
              <a:buChar char="•"/>
            </a:pPr>
            <a:endParaRPr lang="en-CA" sz="1200" b="0" i="0" u="none" strike="noStrike" cap="none" dirty="0">
              <a:solidFill>
                <a:srgbClr val="000000"/>
              </a:solidFill>
              <a:effectLst/>
              <a:latin typeface="Arial"/>
              <a:ea typeface="Arial"/>
              <a:cs typeface="Arial"/>
              <a:sym typeface="Arial"/>
            </a:endParaRPr>
          </a:p>
          <a:p>
            <a:pPr marL="139700" lvl="0" indent="0">
              <a:buFontTx/>
              <a:buNone/>
            </a:pPr>
            <a:r>
              <a:rPr lang="en-CA" sz="1200" b="0" i="0" u="none" strike="noStrike" cap="none" dirty="0">
                <a:solidFill>
                  <a:srgbClr val="000000"/>
                </a:solidFill>
                <a:effectLst/>
                <a:latin typeface="Arial"/>
                <a:ea typeface="Arial"/>
                <a:cs typeface="Arial"/>
                <a:sym typeface="Arial"/>
              </a:rPr>
              <a:t>Some examples of codes that were clustered under this theme are:</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The need for social stories and visual options. </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The need to consider sensory concerns. </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The need for more detailed information about what to expect since Autistic children often need extensive preparation for a new experience.  </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Also the need for customizable resources and resources in multiple formats/modalities for people learn in different ways.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200" b="0" i="0" u="none" strike="noStrike" cap="none" dirty="0">
                <a:solidFill>
                  <a:srgbClr val="000000"/>
                </a:solidFill>
                <a:effectLst/>
                <a:latin typeface="Arial"/>
                <a:ea typeface="Arial"/>
                <a:cs typeface="Arial"/>
                <a:sym typeface="Arial"/>
              </a:rPr>
              <a:t>And since generic resources don’t always meet their child’s needs, caregivers also said they do their own research and create their own resources. </a:t>
            </a:r>
          </a:p>
          <a:p>
            <a:pPr marL="457200" lvl="0" indent="-317500">
              <a:buFont typeface="Arial" panose="020B0604020202020204" pitchFamily="34" charset="0"/>
              <a:buChar char="•"/>
            </a:pPr>
            <a:endParaRPr lang="en-CA" sz="1200" b="0" i="0" u="none" strike="noStrike" cap="none" dirty="0">
              <a:solidFill>
                <a:srgbClr val="000000"/>
              </a:solidFill>
              <a:effectLst/>
              <a:latin typeface="Arial"/>
              <a:ea typeface="Arial"/>
              <a:cs typeface="Arial"/>
              <a:sym typeface="Arial"/>
            </a:endParaRPr>
          </a:p>
          <a:p>
            <a:pPr marL="139700" lvl="0" indent="0">
              <a:buFontTx/>
              <a:buNone/>
            </a:pPr>
            <a:endParaRPr lang="en-CA" sz="1200" b="0" i="0" u="none" strike="noStrike" cap="none" dirty="0">
              <a:solidFill>
                <a:srgbClr val="000000"/>
              </a:solidFill>
              <a:effectLst/>
              <a:latin typeface="Arial"/>
              <a:ea typeface="Arial"/>
              <a:cs typeface="Arial"/>
              <a:sym typeface="Arial"/>
            </a:endParaRPr>
          </a:p>
          <a:p>
            <a:pPr marL="457200" lvl="0" indent="-317500">
              <a:buFont typeface="Arial" panose="020B0604020202020204" pitchFamily="34" charset="0"/>
              <a:buChar char="•"/>
            </a:pPr>
            <a:endParaRPr lang="en-CA" sz="1200" b="0" i="0" u="none" strike="noStrike" cap="none" dirty="0">
              <a:solidFill>
                <a:srgbClr val="000000"/>
              </a:solidFill>
              <a:effectLst/>
              <a:latin typeface="Arial"/>
              <a:ea typeface="Arial"/>
              <a:cs typeface="Arial"/>
              <a:sym typeface="Arial"/>
            </a:endParaRPr>
          </a:p>
          <a:p>
            <a:pPr marL="457200" lvl="0" indent="-317500">
              <a:buFont typeface="Arial" panose="020B0604020202020204" pitchFamily="34" charset="0"/>
              <a:buChar char="•"/>
            </a:pPr>
            <a:endParaRPr lang="en-CA" sz="1200" b="0" i="0" u="none" strike="noStrike" cap="none" dirty="0">
              <a:solidFill>
                <a:srgbClr val="000000"/>
              </a:solidFill>
              <a:effectLst/>
              <a:latin typeface="Arial"/>
              <a:ea typeface="Arial"/>
              <a:cs typeface="Arial"/>
              <a:sym typeface="Arial"/>
            </a:endParaRPr>
          </a:p>
          <a:p>
            <a:pPr lvl="0"/>
            <a:endParaRPr lang="en-CA" sz="1100" b="0" i="0" u="none" strike="noStrike" cap="none" dirty="0">
              <a:solidFill>
                <a:srgbClr val="000000"/>
              </a:solidFill>
              <a:effectLst/>
              <a:latin typeface="Arial"/>
              <a:ea typeface="Arial"/>
              <a:cs typeface="Arial"/>
              <a:sym typeface="Arial"/>
            </a:endParaRPr>
          </a:p>
          <a:p>
            <a:pPr lvl="0"/>
            <a:endParaRPr lang="en-CA" sz="1100" b="0" i="0" u="none" strike="noStrike" cap="none" dirty="0">
              <a:solidFill>
                <a:srgbClr val="000000"/>
              </a:solidFill>
              <a:effectLst/>
              <a:latin typeface="Arial"/>
              <a:ea typeface="Arial"/>
              <a:cs typeface="Arial"/>
              <a:sym typeface="Arial"/>
            </a:endParaRPr>
          </a:p>
          <a:p>
            <a:pPr lvl="0"/>
            <a:endParaRPr lang="en-C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73754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My name is Olivia and my presentation will focus on needle fear and pain in the Autism population. This topic may be distressing to some, so please disengage as needed and as a reminder, you can use your personal space as needed during my presentation. </a:t>
            </a:r>
          </a:p>
          <a:p>
            <a:pPr marL="0" lvl="0" indent="0" algn="l" rtl="0">
              <a:spcBef>
                <a:spcPts val="0"/>
              </a:spcBef>
              <a:spcAft>
                <a:spcPts val="0"/>
              </a:spcAft>
              <a:buNone/>
            </a:pPr>
            <a:endParaRPr lang="en-CA" sz="1200" dirty="0"/>
          </a:p>
          <a:p>
            <a:pPr marL="0" lvl="0" indent="0" algn="l" rtl="0">
              <a:spcBef>
                <a:spcPts val="0"/>
              </a:spcBef>
              <a:spcAft>
                <a:spcPts val="0"/>
              </a:spcAft>
              <a:buNone/>
            </a:pPr>
            <a:r>
              <a:rPr lang="en-CA" sz="1200" dirty="0"/>
              <a:t>The visual elements in my presentation are mostly for aesthetic purposes, rather than being critical to understanding. You can find my presentation and script through the conference website, including ALT text for any visuals used. </a:t>
            </a:r>
          </a:p>
          <a:p>
            <a:pPr marL="0" lvl="0" indent="0" algn="l" rtl="0">
              <a:spcBef>
                <a:spcPts val="0"/>
              </a:spcBef>
              <a:spcAft>
                <a:spcPts val="0"/>
              </a:spcAft>
              <a:buNone/>
            </a:pPr>
            <a:endParaRPr lang="en-CA" sz="1200" dirty="0"/>
          </a:p>
          <a:p>
            <a:pPr marL="0" lvl="0" indent="0" algn="l" rtl="0">
              <a:spcBef>
                <a:spcPts val="0"/>
              </a:spcBef>
              <a:spcAft>
                <a:spcPts val="0"/>
              </a:spcAft>
              <a:buNone/>
            </a:pPr>
            <a:r>
              <a:rPr lang="en-CA" sz="1200" dirty="0"/>
              <a:t>Please email me at odobson@uoguelph.ca if you have any follow-up questions or comments.</a:t>
            </a:r>
            <a:endParaRPr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300" i="0" dirty="0">
                <a:latin typeface="Arial" panose="020B0604020202020204" pitchFamily="34" charset="0"/>
                <a:cs typeface="Arial" panose="020B0604020202020204" pitchFamily="34" charset="0"/>
              </a:rPr>
              <a:t>Looking at some quotes that exemplify this theme, one parent said: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30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300" i="0" dirty="0">
                <a:latin typeface="Arial" panose="020B0604020202020204" pitchFamily="34" charset="0"/>
                <a:cs typeface="Arial" panose="020B0604020202020204" pitchFamily="34" charset="0"/>
              </a:rPr>
              <a:t>“Most of the needle information that I have received applies to neurotypical situations, right, so like kids that are not Autistic”… “you almost read that and it’s like, “Ha ha,” tried that, been there, that’s not going to work, right?”… “you know it fits the majority, but it’s not- there’s really nothing that’s actually geared towards the audience that matters to me.”</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518982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300" b="0" i="0" u="none" strike="noStrike" cap="none" dirty="0">
                <a:solidFill>
                  <a:srgbClr val="000000"/>
                </a:solidFill>
                <a:effectLst/>
                <a:latin typeface="Arial"/>
                <a:ea typeface="Arial"/>
                <a:cs typeface="Arial"/>
                <a:sym typeface="Arial"/>
              </a:rPr>
              <a:t>Another said: “There’s no touching on routine, keeping it the same. I didn’t see agency either…to be honest I noticed that it just didn’t seem to have like a disability lens.”</a:t>
            </a:r>
          </a:p>
          <a:p>
            <a:pPr marL="139700" indent="0">
              <a:buFontTx/>
              <a:buNone/>
            </a:pPr>
            <a:r>
              <a:rPr lang="en-CA" sz="1300" b="0" i="0" u="none" strike="noStrike" cap="none" dirty="0">
                <a:solidFill>
                  <a:srgbClr val="000000"/>
                </a:solidFill>
                <a:effectLst/>
                <a:latin typeface="Arial"/>
                <a:ea typeface="Arial"/>
                <a:cs typeface="Arial"/>
                <a:sym typeface="Arial"/>
              </a:rPr>
              <a:t> “We also use social stories…and in a lot of the documentation that I read, that you sent me…I don’t believe social stories were actually mentioned.” </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948670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400" i="0" dirty="0">
                <a:latin typeface="Arial" panose="020B0604020202020204" pitchFamily="34" charset="0"/>
                <a:cs typeface="Arial" panose="020B0604020202020204" pitchFamily="34" charset="0"/>
              </a:rPr>
              <a:t>”…give me a bank of 30 different images and let me create the social story because… not only does he have autism, but he has this mild intellectual disability, so like there’s certain pieces of information or certain language that he wouldn’t understand, so there needs to be like that tailoring of the social story.”</a:t>
            </a:r>
            <a:endParaRPr lang="en-CA" sz="1400" i="0" dirty="0">
              <a:solidFill>
                <a:schemeClr val="bg1"/>
              </a:solidFill>
              <a:latin typeface="Arial" panose="020B0604020202020204" pitchFamily="34" charset="0"/>
              <a:ea typeface="Arial"/>
              <a:cs typeface="Arial" panose="020B0604020202020204" pitchFamily="34" charset="0"/>
              <a:sym typeface="Arial"/>
            </a:endParaRP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95160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CA" sz="1400" i="0" dirty="0">
                <a:solidFill>
                  <a:schemeClr val="bg1"/>
                </a:solidFill>
                <a:latin typeface="Arial" panose="020B0604020202020204" pitchFamily="34" charset="0"/>
                <a:ea typeface="Arial"/>
                <a:cs typeface="Arial" panose="020B0604020202020204" pitchFamily="34" charset="0"/>
                <a:sym typeface="Arial"/>
              </a:rPr>
              <a:t>“Like we know kids on the spectrum have sensory issues, but in any of like the pamphlets or information that you’re given or parenting books, it does not address that part…” “I</a:t>
            </a:r>
            <a:r>
              <a:rPr lang="en-CA" sz="1400" i="0" dirty="0">
                <a:solidFill>
                  <a:schemeClr val="bg1"/>
                </a:solidFill>
                <a:latin typeface="Arial" panose="020B0604020202020204" pitchFamily="34" charset="0"/>
                <a:cs typeface="Arial" panose="020B0604020202020204" pitchFamily="34" charset="0"/>
              </a:rPr>
              <a:t>f we acknowledge the sensory part, we acknowledge the need for visual schedule, if we acknowledge and we support in those areas, that would help because it’s specific for kids on the spectrum and it’s not just for any parents who walks into your office and you give them a pamphlet.”</a:t>
            </a:r>
          </a:p>
        </p:txBody>
      </p:sp>
    </p:spTree>
    <p:extLst>
      <p:ext uri="{BB962C8B-B14F-4D97-AF65-F5344CB8AC3E}">
        <p14:creationId xmlns:p14="http://schemas.microsoft.com/office/powerpoint/2010/main" val="2776870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lvl="0" indent="0">
              <a:buFontTx/>
              <a:buNone/>
            </a:pPr>
            <a:r>
              <a:rPr lang="en-CA" sz="1200" b="0" i="0" u="none" strike="noStrike" cap="none" dirty="0">
                <a:solidFill>
                  <a:srgbClr val="000000"/>
                </a:solidFill>
                <a:effectLst/>
                <a:latin typeface="Arial"/>
                <a:ea typeface="Arial"/>
                <a:cs typeface="Arial"/>
                <a:sym typeface="Arial"/>
              </a:rPr>
              <a:t>The second sub-theme is caregivers expressing that mainstream hospitals and mass vaccine clinics are not Autism friendly.</a:t>
            </a:r>
          </a:p>
          <a:p>
            <a:pPr marL="139700" lvl="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r>
              <a:rPr lang="en-CA" sz="1200" b="0" i="0" u="none" strike="noStrike" cap="none" dirty="0">
                <a:solidFill>
                  <a:srgbClr val="000000"/>
                </a:solidFill>
                <a:effectLst/>
                <a:latin typeface="Arial"/>
                <a:ea typeface="Arial"/>
                <a:cs typeface="Arial"/>
                <a:sym typeface="Arial"/>
              </a:rPr>
              <a:t>Some example codes under this theme are things like:</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The typical cold medicalized environment.</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Large, crowded venues.</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Not allowing appointments and having wait times, waiting rooms, and lineups.</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The typical time slots allotted also may be an issue if the child needs extra time. </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Further, all the sensory aspects of the environment like the typical antiseptic-y smell of hospitals, florescent/bright lights, and loud noises such as babies crying, can be disturbing.</a:t>
            </a:r>
          </a:p>
          <a:p>
            <a:pPr marL="139700" lvl="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r>
              <a:rPr lang="en-CA" sz="1200" b="0" i="0" u="none" strike="noStrike" cap="none" dirty="0">
                <a:solidFill>
                  <a:srgbClr val="000000"/>
                </a:solidFill>
                <a:effectLst/>
                <a:latin typeface="Arial"/>
                <a:ea typeface="Arial"/>
                <a:cs typeface="Arial"/>
                <a:sym typeface="Arial"/>
              </a:rPr>
              <a:t>These things may not be a big deal for most children but can really add to fear and anxiety for Autistic children. </a:t>
            </a:r>
          </a:p>
          <a:p>
            <a:endParaRPr lang="en-US" dirty="0"/>
          </a:p>
        </p:txBody>
      </p:sp>
    </p:spTree>
    <p:extLst>
      <p:ext uri="{BB962C8B-B14F-4D97-AF65-F5344CB8AC3E}">
        <p14:creationId xmlns:p14="http://schemas.microsoft.com/office/powerpoint/2010/main" val="1162211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buFontTx/>
              <a:buNone/>
            </a:pPr>
            <a:r>
              <a:rPr lang="en-CA" sz="1400" b="0" i="0" u="none" strike="noStrike" cap="none" dirty="0">
                <a:solidFill>
                  <a:srgbClr val="000000"/>
                </a:solidFill>
                <a:effectLst/>
                <a:latin typeface="Arial"/>
                <a:ea typeface="Arial"/>
                <a:cs typeface="Arial"/>
                <a:sym typeface="Arial"/>
              </a:rPr>
              <a:t>Caregivers said things like, “The whole environment of the hospital, the way it is now, it doesn’t really work.” </a:t>
            </a: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6788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buFontTx/>
              <a:buNone/>
            </a:pPr>
            <a:r>
              <a:rPr lang="en-CA" sz="1400" b="0" i="0" u="none" strike="noStrike" cap="none" dirty="0">
                <a:solidFill>
                  <a:srgbClr val="000000"/>
                </a:solidFill>
                <a:effectLst/>
                <a:latin typeface="Arial"/>
                <a:ea typeface="Arial"/>
                <a:cs typeface="Arial"/>
                <a:sym typeface="Arial"/>
              </a:rPr>
              <a:t>Another said: “If it’s a repeat of the University complex, you would have a bunch of autistic kids flipping out, like that was- public health, that was a screw up.” </a:t>
            </a: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1711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buFontTx/>
              <a:buNone/>
            </a:pPr>
            <a:r>
              <a:rPr lang="en-CA" sz="1400" b="0" i="0" u="none" strike="noStrike" cap="none" dirty="0">
                <a:solidFill>
                  <a:srgbClr val="000000"/>
                </a:solidFill>
                <a:effectLst/>
                <a:latin typeface="Arial"/>
                <a:ea typeface="Arial"/>
                <a:cs typeface="Arial"/>
                <a:sym typeface="Arial"/>
              </a:rPr>
              <a:t>This experience was also shared: “We went to our local COVID vaccine clinic, which is in a community center, in a gym so like, long lineups, uhm, big open space, echoey, lots of people, lots of people in masks, they had a private area, which was literally just behind a curtain…after 20 minutes they had to leave with no vaccine- like they were not equipped.” </a:t>
            </a: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860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lvl="0" indent="0">
              <a:buFontTx/>
              <a:buNone/>
            </a:pPr>
            <a:r>
              <a:rPr lang="en-CA" sz="1200" b="0" i="0" u="none" strike="noStrike" cap="none" dirty="0">
                <a:solidFill>
                  <a:srgbClr val="000000"/>
                </a:solidFill>
                <a:effectLst/>
                <a:latin typeface="Arial"/>
                <a:ea typeface="Arial"/>
                <a:cs typeface="Arial"/>
                <a:sym typeface="Arial"/>
              </a:rPr>
              <a:t>The third sub-theme is that generic coping strategies for managing needle pain and fear may need accommodations to be appropriate for Autistic children. </a:t>
            </a:r>
          </a:p>
          <a:p>
            <a:pPr marL="139700" lvl="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r>
              <a:rPr lang="en-CA" sz="1200" b="0" i="0" u="none" strike="noStrike" cap="none" dirty="0">
                <a:solidFill>
                  <a:srgbClr val="000000"/>
                </a:solidFill>
                <a:effectLst/>
                <a:latin typeface="Arial"/>
                <a:ea typeface="Arial"/>
                <a:cs typeface="Arial"/>
                <a:sym typeface="Arial"/>
              </a:rPr>
              <a:t>Codes about various strategies were clustered together as they were said to require special considerations: </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For example, sensory sensitivities and waiting for it to work can make topical anesthetics more challenging for Autistic youth. </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Concerns with using breathing were also noted, such as the child not understanding the technique and/or needing a visual component. </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And while distraction and rewards were said to be generally helpful, generic ways of using these strategies may not cut it. Caregivers urged not assuming that their child has the same interests and preferences as other NT children their age when trying to distract or reward them.</a:t>
            </a:r>
          </a:p>
          <a:p>
            <a:pPr marL="457200" lvl="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Caregiver presence is already a recommended strategy, but Autistic children seem to benefit from greater support with multiple caregivers present and working together and with the providers. </a:t>
            </a:r>
          </a:p>
          <a:p>
            <a:pPr marL="139700" indent="0">
              <a:buFontTx/>
              <a:buNone/>
            </a:pPr>
            <a:endParaRPr lang="en-US" dirty="0"/>
          </a:p>
        </p:txBody>
      </p:sp>
    </p:spTree>
    <p:extLst>
      <p:ext uri="{BB962C8B-B14F-4D97-AF65-F5344CB8AC3E}">
        <p14:creationId xmlns:p14="http://schemas.microsoft.com/office/powerpoint/2010/main" val="1789852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200" b="0" i="0" u="none" strike="noStrike" cap="none" dirty="0">
                <a:solidFill>
                  <a:srgbClr val="000000"/>
                </a:solidFill>
                <a:effectLst/>
                <a:latin typeface="Arial"/>
                <a:ea typeface="Arial"/>
                <a:cs typeface="Arial"/>
                <a:sym typeface="Arial"/>
              </a:rPr>
              <a:t>“once he was put in like this room and she had like an iPad on with like Frozen, and he’s not into that.” </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0246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First, I will introduce needle pain and fear. </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200" b="0" i="0" u="none" strike="noStrike" cap="none" dirty="0">
                <a:solidFill>
                  <a:srgbClr val="000000"/>
                </a:solidFill>
                <a:effectLst/>
                <a:latin typeface="Arial"/>
                <a:ea typeface="Arial"/>
                <a:cs typeface="Arial"/>
                <a:sym typeface="Arial"/>
              </a:rPr>
              <a:t>In relation to distraction, this parent said: </a:t>
            </a:r>
            <a:r>
              <a:rPr lang="en-CA" sz="1200" b="1" i="0" u="none" strike="noStrike" cap="none" dirty="0">
                <a:solidFill>
                  <a:srgbClr val="000000"/>
                </a:solidFill>
                <a:effectLst/>
                <a:latin typeface="Arial"/>
                <a:ea typeface="Arial"/>
                <a:cs typeface="Arial"/>
                <a:sym typeface="Arial"/>
              </a:rPr>
              <a:t>“</a:t>
            </a:r>
            <a:r>
              <a:rPr lang="en-CA" sz="1200" b="0" i="0" u="none" strike="noStrike" cap="none" dirty="0">
                <a:solidFill>
                  <a:srgbClr val="000000"/>
                </a:solidFill>
                <a:effectLst/>
                <a:latin typeface="Arial"/>
                <a:ea typeface="Arial"/>
                <a:cs typeface="Arial"/>
                <a:sym typeface="Arial"/>
              </a:rPr>
              <a:t>I’ve had that happen where someone tries to distract him, like “oh look it’s spider man”, and I’m like, “yeah, like we don’t watch that.”</a:t>
            </a:r>
          </a:p>
          <a:p>
            <a:pPr marL="139700" indent="0">
              <a:buFontTx/>
              <a:buNone/>
            </a:pPr>
            <a:r>
              <a:rPr lang="en-CA" sz="1200" b="0" i="0" u="none" strike="noStrike" cap="none" dirty="0">
                <a:solidFill>
                  <a:srgbClr val="000000"/>
                </a:solidFill>
                <a:effectLst/>
                <a:latin typeface="Arial"/>
                <a:ea typeface="Arial"/>
                <a:cs typeface="Arial"/>
                <a:sym typeface="Arial"/>
              </a:rPr>
              <a:t>And in relation to topical anesthetics, they said: “like if we have to get there early and now he’s got to wait, he doesn’t do well with waiting.”</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323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200" b="0" i="0" u="none" strike="noStrike" cap="none" dirty="0">
                <a:solidFill>
                  <a:srgbClr val="000000"/>
                </a:solidFill>
                <a:effectLst/>
                <a:latin typeface="Arial"/>
                <a:ea typeface="Arial"/>
                <a:cs typeface="Arial"/>
                <a:sym typeface="Arial"/>
              </a:rPr>
              <a:t>Similarly, a parent said: </a:t>
            </a:r>
            <a:r>
              <a:rPr lang="en-CA" sz="1200" b="1" i="0" u="none" strike="noStrike" cap="none" dirty="0">
                <a:solidFill>
                  <a:srgbClr val="000000"/>
                </a:solidFill>
                <a:effectLst/>
                <a:latin typeface="Arial"/>
                <a:ea typeface="Arial"/>
                <a:cs typeface="Arial"/>
                <a:sym typeface="Arial"/>
              </a:rPr>
              <a:t>“</a:t>
            </a:r>
            <a:r>
              <a:rPr lang="en-CA" sz="1200" b="0" i="0" u="none" strike="noStrike" cap="none" dirty="0">
                <a:solidFill>
                  <a:srgbClr val="000000"/>
                </a:solidFill>
                <a:effectLst/>
                <a:latin typeface="Arial"/>
                <a:ea typeface="Arial"/>
                <a:cs typeface="Arial"/>
                <a:sym typeface="Arial"/>
              </a:rPr>
              <a:t>Every other kid is gonna want you know, like a little gift, or little sticker or whatever, he’s not interested.”</a:t>
            </a:r>
          </a:p>
          <a:p>
            <a:pPr marL="139700" indent="0">
              <a:buFontTx/>
              <a:buNone/>
            </a:pPr>
            <a:r>
              <a:rPr lang="en-CA" sz="1200" b="0" i="0" u="none" strike="noStrike" cap="none" dirty="0">
                <a:solidFill>
                  <a:srgbClr val="000000"/>
                </a:solidFill>
                <a:effectLst/>
                <a:latin typeface="Arial"/>
                <a:ea typeface="Arial"/>
                <a:cs typeface="Arial"/>
                <a:sym typeface="Arial"/>
              </a:rPr>
              <a:t>And said: “I think there’s something a lot of providers have to stop doing in general is to ask Autistic kids about school and their friends from school because sometimes they don’t have friends at school…”</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6042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200" b="0" i="0" u="none" strike="noStrike" cap="none" dirty="0">
                <a:solidFill>
                  <a:srgbClr val="000000"/>
                </a:solidFill>
                <a:effectLst/>
                <a:latin typeface="Arial"/>
                <a:ea typeface="Arial"/>
                <a:cs typeface="Arial"/>
                <a:sym typeface="Arial"/>
              </a:rPr>
              <a:t>It was also said that “…for most kids, by the way, that I work with on the spectrum, breathing techniques don’t work.”</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4451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US" sz="1200" b="0" dirty="0"/>
              <a:t>Another theme was identified based on caregivers expressing that the reason that needle procedures are so difficult for their child is about </a:t>
            </a:r>
            <a:r>
              <a:rPr lang="en-US" sz="1200" b="1" dirty="0"/>
              <a:t>more than the needle poke and pain itself. </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CA" sz="1200" b="0" i="0" u="none" strike="noStrike" cap="none" dirty="0">
                <a:solidFill>
                  <a:srgbClr val="000000"/>
                </a:solidFill>
                <a:effectLst/>
                <a:latin typeface="Arial"/>
                <a:ea typeface="Arial"/>
                <a:cs typeface="Arial"/>
                <a:sym typeface="Arial"/>
              </a:rPr>
              <a:t>For example, fear also comes from things in the environment, sensory concerns, uncertainty and fear of the unknown, and getting out of their routine, etc. </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CA" sz="1200" b="0" i="0" u="none" strike="noStrike" cap="none" dirty="0">
                <a:solidFill>
                  <a:srgbClr val="000000"/>
                </a:solidFill>
                <a:effectLst/>
                <a:latin typeface="Arial"/>
                <a:ea typeface="Arial"/>
                <a:cs typeface="Arial"/>
                <a:sym typeface="Arial"/>
              </a:rPr>
              <a:t>Interestingly, many caregivers highlighted that the </a:t>
            </a:r>
            <a:r>
              <a:rPr lang="en-CA" sz="1200" b="1" i="1" u="none" strike="noStrike" cap="none" dirty="0">
                <a:solidFill>
                  <a:srgbClr val="000000"/>
                </a:solidFill>
                <a:effectLst/>
                <a:latin typeface="Arial"/>
                <a:ea typeface="Arial"/>
                <a:cs typeface="Arial"/>
                <a:sym typeface="Arial"/>
              </a:rPr>
              <a:t>pain</a:t>
            </a:r>
            <a:r>
              <a:rPr lang="en-CA" sz="1200" b="0" i="0" u="none" strike="noStrike" cap="none" dirty="0">
                <a:solidFill>
                  <a:srgbClr val="000000"/>
                </a:solidFill>
                <a:effectLst/>
                <a:latin typeface="Arial"/>
                <a:ea typeface="Arial"/>
                <a:cs typeface="Arial"/>
                <a:sym typeface="Arial"/>
              </a:rPr>
              <a:t> is not the biggest concern that their child has. </a:t>
            </a: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4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2710114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200" b="0" i="0" u="none" strike="noStrike" cap="none" dirty="0">
                <a:solidFill>
                  <a:srgbClr val="000000"/>
                </a:solidFill>
                <a:effectLst/>
                <a:latin typeface="Arial"/>
                <a:ea typeface="Arial"/>
                <a:cs typeface="Arial"/>
                <a:sym typeface="Arial"/>
              </a:rPr>
              <a:t>This parent said, “half his pain is associated with the fear of the unknown and not being in control, and like that is what is increasing his experience of pain, it’s not just the physical prick of the needle, it’s all of those other things that are elevating his nervous system.”</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3519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400" b="0" i="0" u="none" strike="noStrike" cap="none" dirty="0">
                <a:solidFill>
                  <a:srgbClr val="000000"/>
                </a:solidFill>
                <a:effectLst/>
                <a:latin typeface="Arial"/>
                <a:ea typeface="Arial"/>
                <a:cs typeface="Arial"/>
                <a:sym typeface="Arial"/>
              </a:rPr>
              <a:t>“I think it’s harder for him to kind of be at the appointment and be in the mood for it because he doesn’t like things that are like- like he doesn’t like to get out of routine. Like he maybe doesn’t trust the person that’s gonna do it, and everything that’s happening around it like more than- than the needle in itself, it’s like experience in general.”</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377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buFontTx/>
              <a:buNone/>
            </a:pPr>
            <a:r>
              <a:rPr lang="en-CA" sz="1200" i="0" dirty="0">
                <a:solidFill>
                  <a:schemeClr val="bg1"/>
                </a:solidFill>
                <a:latin typeface="Arial"/>
                <a:ea typeface="Arial"/>
                <a:cs typeface="Arial"/>
                <a:sym typeface="Arial"/>
              </a:rPr>
              <a:t>Another parent said, “Maybe he’s kinda okay, but then you arrive and there a lot of other circumstances that for other kids is normal, but it can set him up to be like…his levels of stress are going to be higher. Like if there’s too many people, people are talking too much, or noise, or sometimes you go to a the clinic and there’s babies crying, so all this- these things are…kind of setting the mood for him to get his stress levels higher and higher.”</a:t>
            </a: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4652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400" b="0" i="0" u="none" strike="noStrike" cap="none" dirty="0">
                <a:solidFill>
                  <a:srgbClr val="000000"/>
                </a:solidFill>
                <a:effectLst/>
                <a:latin typeface="Arial"/>
                <a:ea typeface="Arial"/>
                <a:cs typeface="Arial"/>
                <a:sym typeface="Arial"/>
              </a:rPr>
              <a:t>“he doesn’t want somebody to touch him, okay, so that is a sensory part. But uh, of course the touch will definitely happen, and the touch will happen by the strange person, not by the family member, so this is also very hard for the child.” </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lvl="0" indent="0">
              <a:buFontTx/>
              <a:buNone/>
            </a:pPr>
            <a:endParaRPr lang="en-CA" sz="1400" b="0" i="0" u="none" strike="noStrike" cap="none" dirty="0">
              <a:solidFill>
                <a:srgbClr val="000000"/>
              </a:solidFill>
              <a:effectLst/>
              <a:latin typeface="Arial"/>
              <a:ea typeface="Arial"/>
              <a:cs typeface="Arial"/>
              <a:sym typeface="Arial"/>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9291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CA" sz="1200" b="0" dirty="0"/>
              <a:t>Caregivers also highlighted </a:t>
            </a:r>
            <a:r>
              <a:rPr lang="en-CA" sz="1200" b="0" i="0" u="none" strike="noStrike" cap="none" dirty="0">
                <a:solidFill>
                  <a:srgbClr val="000000"/>
                </a:solidFill>
                <a:effectLst/>
                <a:latin typeface="Arial"/>
                <a:ea typeface="Arial"/>
                <a:cs typeface="Arial"/>
                <a:sym typeface="Arial"/>
              </a:rPr>
              <a:t>various concepts that centralize around the theme of </a:t>
            </a:r>
            <a:r>
              <a:rPr lang="en-CA" sz="1200" b="1" i="0" u="none" strike="noStrike" cap="none" dirty="0">
                <a:solidFill>
                  <a:srgbClr val="000000"/>
                </a:solidFill>
                <a:effectLst/>
                <a:latin typeface="Arial"/>
                <a:ea typeface="Arial"/>
                <a:cs typeface="Arial"/>
                <a:sym typeface="Arial"/>
              </a:rPr>
              <a:t>treating the child as an autonomous individual</a:t>
            </a:r>
            <a:r>
              <a:rPr lang="en-CA" sz="1200" b="0" i="0" u="none" strike="noStrike" cap="none" dirty="0">
                <a:solidFill>
                  <a:srgbClr val="000000"/>
                </a:solidFill>
                <a:effectLst/>
                <a:latin typeface="Arial"/>
                <a:ea typeface="Arial"/>
                <a:cs typeface="Arial"/>
                <a:sym typeface="Arial"/>
              </a:rPr>
              <a:t>. Examples of codes that were clustered together to form this theme include things like listening to the child, respecting their agency, being honest them with the needle or proceeding if they’re showing extreme signs of distress, giving them information about their health, not ambushing them, and offering them with choices/including them in decisions related to the procedure.</a:t>
            </a: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2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4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137168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200" i="0" dirty="0"/>
              <a:t>Highlighting this theme, a parent said: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200" dirty="0"/>
              <a:t>“Agency is huge.”</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200" dirty="0"/>
              <a:t>“For instance like, “Do you want to sit in this chair? Or do you want to sit in that chair?” Or like, “Do you want to sit on dad or mum’s lap?” Or whatever the case, just giving her as much choice and agency every step of the way.”</a:t>
            </a:r>
            <a:endParaRPr lang="en-CA" sz="12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994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317500">
              <a:buFont typeface="Arial" panose="020B0604020202020204" pitchFamily="34" charset="0"/>
              <a:buChar char="•"/>
            </a:pPr>
            <a:r>
              <a:rPr lang="en-US" sz="1200" b="0" i="0" u="none" strike="noStrike" cap="none" dirty="0">
                <a:solidFill>
                  <a:srgbClr val="000000"/>
                </a:solidFill>
                <a:effectLst/>
                <a:latin typeface="Arial"/>
                <a:ea typeface="Arial"/>
                <a:cs typeface="Arial"/>
                <a:sym typeface="Arial"/>
              </a:rPr>
              <a:t>As we know, needle procedures like vaccines and blood draws are critical to maintaining health and all children deserve accessible and comfortable healthcare.</a:t>
            </a:r>
            <a:endParaRPr lang="en-CA" sz="1200" b="0" i="0" u="none" strike="noStrike" cap="none" dirty="0">
              <a:solidFill>
                <a:srgbClr val="000000"/>
              </a:solidFill>
              <a:effectLst/>
              <a:latin typeface="Arial"/>
              <a:ea typeface="Arial"/>
              <a:cs typeface="Arial"/>
              <a:sym typeface="Arial"/>
            </a:endParaRPr>
          </a:p>
          <a:p>
            <a:pPr marL="457200" indent="-317500">
              <a:buFont typeface="Arial" panose="020B0604020202020204" pitchFamily="34" charset="0"/>
              <a:buChar char="•"/>
            </a:pPr>
            <a:r>
              <a:rPr lang="en-US" sz="1200" b="0" i="0" u="none" strike="noStrike" cap="none" dirty="0">
                <a:solidFill>
                  <a:srgbClr val="000000"/>
                </a:solidFill>
                <a:effectLst/>
                <a:latin typeface="Arial"/>
                <a:ea typeface="Arial"/>
                <a:cs typeface="Arial"/>
                <a:sym typeface="Arial"/>
              </a:rPr>
              <a:t>For most children, needle procedures are associated with a degree of fear and pain </a:t>
            </a:r>
            <a:r>
              <a:rPr lang="en-CA" sz="1200" b="0" i="0" u="none" strike="noStrike" cap="none" dirty="0">
                <a:solidFill>
                  <a:srgbClr val="000000"/>
                </a:solidFill>
                <a:effectLst/>
                <a:latin typeface="Arial"/>
                <a:ea typeface="Arial"/>
                <a:cs typeface="Arial"/>
                <a:sym typeface="Arial"/>
              </a:rPr>
              <a:t>(McMurtry et al., 2015). </a:t>
            </a:r>
          </a:p>
          <a:p>
            <a:pPr marL="457200" indent="-317500">
              <a:buFont typeface="Arial" panose="020B0604020202020204" pitchFamily="34" charset="0"/>
              <a:buChar char="•"/>
            </a:pPr>
            <a:r>
              <a:rPr lang="en-CA" sz="1200" b="0" i="0" u="none" strike="noStrike" cap="none" dirty="0">
                <a:solidFill>
                  <a:srgbClr val="000000"/>
                </a:solidFill>
                <a:effectLst/>
                <a:latin typeface="Arial"/>
                <a:ea typeface="Arial"/>
                <a:cs typeface="Arial"/>
                <a:sym typeface="Arial"/>
              </a:rPr>
              <a:t>Children labelled with Intellectual and Developmental Disabilities may be at particular risk because their pain is often ineffectively managed (Knoll et al., 2013). Non-adherence with (Slifer et al., 2011) and poor uptake of (compared to mainstream; O’Neill et al., 2019) needle procedures is also common in youth with developmental disabilities.</a:t>
            </a:r>
          </a:p>
          <a:p>
            <a:pPr marL="0" lvl="0" indent="0" algn="l" rtl="0">
              <a:spcBef>
                <a:spcPts val="0"/>
              </a:spcBef>
              <a:spcAft>
                <a:spcPts val="0"/>
              </a:spcAft>
              <a:buNone/>
            </a:pPr>
            <a:endParaRPr lang="en-CA"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i="0" dirty="0"/>
              <a:t>Another said: “…it could take away some of the anxiety over what’s happening to give him that kind of, "my choice" attitude.”</a:t>
            </a:r>
            <a:endParaRPr lang="en-CA" sz="1400" i="0" dirty="0">
              <a:solidFill>
                <a:schemeClr val="bg1"/>
              </a:solidFill>
              <a:latin typeface="Arial" panose="020B0604020202020204" pitchFamily="34" charset="0"/>
              <a:cs typeface="Arial" panose="020B0604020202020204" pitchFamily="34" charset="0"/>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943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200" i="0" dirty="0"/>
              <a:t>As an example of respecting the child’s wishes, one parent said: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200" i="0"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200" i="0" dirty="0"/>
              <a:t>“The nurse who was administering the needle said, “Do you want me to just go ahead and do it?” and I was like, “No.” Like, she wanted to just disregard, you know, what my daughter was- how she was acting and feeling and I was like, “No, no, we’ll come back and do this another time.” There was no way I was gonna let her do that, just like, give her the needle and whatever.”</a:t>
            </a:r>
            <a:endParaRPr lang="en-CA" sz="1200" i="0" dirty="0">
              <a:solidFill>
                <a:schemeClr val="bg1"/>
              </a:solidFill>
              <a:latin typeface="Arial" panose="020B0604020202020204" pitchFamily="34" charset="0"/>
              <a:cs typeface="Arial" panose="020B0604020202020204" pitchFamily="34" charset="0"/>
            </a:endParaRPr>
          </a:p>
          <a:p>
            <a:pPr marL="139700" indent="0">
              <a:buNone/>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6263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t>“She always knew about it. We never lied to her or just brought her to the doctor and like surprised her with it. Um, cause she needs to know, she can’t have something thrown at her like that.”</a:t>
            </a: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0378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t>“…there were times these injections didn’t go very smoothly when yes, we had people talking over her to us and they were getting kind of getting a little bit agitated.”</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i="0" dirty="0">
                <a:solidFill>
                  <a:schemeClr val="bg1"/>
                </a:solidFill>
                <a:latin typeface="Arial" panose="020B0604020202020204" pitchFamily="34" charset="0"/>
                <a:cs typeface="Arial" panose="020B0604020202020204" pitchFamily="34" charset="0"/>
              </a:rPr>
              <a:t>“…</a:t>
            </a:r>
            <a:r>
              <a:rPr lang="en-CA" sz="1400" dirty="0"/>
              <a:t>maybe the person giving the injection is talking over her. Maybe they’re too loud. Maybe they’re not listening to her.”</a:t>
            </a:r>
            <a:endParaRPr lang="en-CA" sz="1600" i="0" dirty="0">
              <a:solidFill>
                <a:schemeClr val="bg1"/>
              </a:solidFill>
              <a:latin typeface="Arial" panose="020B0604020202020204" pitchFamily="34" charset="0"/>
              <a:cs typeface="Arial" panose="020B0604020202020204" pitchFamily="3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4935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200" dirty="0"/>
              <a:t>Finally, I will share this quote that highlights the importance of giving the child information about the procedure just like you would for any NT individual: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200" dirty="0"/>
              <a:t>“She is fantastic, and when you get there, she explains things to him, not like he is just a silly little boy, you know? Like she explains things like, “So, this is going to happen like this, and that,” and “once you get it done” and I think for him, it’s very important to kind of have the information of what’s going on.” </a:t>
            </a:r>
            <a:endParaRPr lang="en-CA" sz="1200"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21622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400" dirty="0"/>
              <a:t>Today, we discussed three themes that were identified from the interviews and these findings have several implications. </a:t>
            </a:r>
            <a:endParaRPr sz="1400" dirty="0"/>
          </a:p>
        </p:txBody>
      </p:sp>
    </p:spTree>
    <p:extLst>
      <p:ext uri="{BB962C8B-B14F-4D97-AF65-F5344CB8AC3E}">
        <p14:creationId xmlns:p14="http://schemas.microsoft.com/office/powerpoint/2010/main" val="543181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200" b="0" i="0" u="none" strike="noStrike" cap="none" dirty="0">
                <a:solidFill>
                  <a:srgbClr val="000000"/>
                </a:solidFill>
                <a:effectLst/>
                <a:latin typeface="Arial"/>
                <a:ea typeface="Arial"/>
                <a:cs typeface="Arial"/>
                <a:sym typeface="Arial"/>
              </a:rPr>
              <a:t>The themes reveal important ways that generic practices are just not cutting it for families with children who have special needs.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200" b="0" i="0" u="none" strike="noStrike" cap="none" dirty="0">
                <a:solidFill>
                  <a:srgbClr val="000000"/>
                </a:solidFill>
                <a:effectLst/>
                <a:latin typeface="Arial"/>
                <a:ea typeface="Arial"/>
                <a:cs typeface="Arial"/>
                <a:sym typeface="Arial"/>
              </a:rPr>
              <a:t>It is already known that adjustments to service delivery can create more equitable access to healthcare (Edwards &amp; Northway, 2011).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200" b="0" i="0" u="none" strike="noStrike" cap="none" dirty="0">
                <a:solidFill>
                  <a:srgbClr val="000000"/>
                </a:solidFill>
                <a:effectLst/>
                <a:latin typeface="Arial"/>
                <a:ea typeface="Arial"/>
                <a:cs typeface="Arial"/>
                <a:sym typeface="Arial"/>
              </a:rPr>
              <a:t>And consistent with the present findings, previous research has documented useful adjustments such as increased parental involvement, control given to the Autistic child, incorporating special interests, and environmental accommodations, when treating Autistic patients (</a:t>
            </a:r>
            <a:r>
              <a:rPr lang="en-CA" sz="1200" b="0" i="0" u="none" strike="noStrike" cap="none" dirty="0" err="1">
                <a:solidFill>
                  <a:srgbClr val="000000"/>
                </a:solidFill>
                <a:effectLst/>
                <a:latin typeface="Arial"/>
                <a:ea typeface="Arial"/>
                <a:cs typeface="Arial"/>
                <a:sym typeface="Arial"/>
              </a:rPr>
              <a:t>Moree</a:t>
            </a:r>
            <a:r>
              <a:rPr lang="en-CA" sz="1200" b="0" i="0" u="none" strike="noStrike" cap="none" dirty="0">
                <a:solidFill>
                  <a:srgbClr val="000000"/>
                </a:solidFill>
                <a:effectLst/>
                <a:latin typeface="Arial"/>
                <a:ea typeface="Arial"/>
                <a:cs typeface="Arial"/>
                <a:sym typeface="Arial"/>
              </a:rPr>
              <a:t> &amp; Davis, 2010; </a:t>
            </a:r>
            <a:r>
              <a:rPr lang="en-CA" sz="1200" b="0" i="0" u="none" strike="noStrike" cap="none" dirty="0" err="1">
                <a:solidFill>
                  <a:srgbClr val="000000"/>
                </a:solidFill>
                <a:effectLst/>
                <a:latin typeface="Arial"/>
                <a:ea typeface="Arial"/>
                <a:cs typeface="Arial"/>
                <a:sym typeface="Arial"/>
              </a:rPr>
              <a:t>Ollendick</a:t>
            </a:r>
            <a:r>
              <a:rPr lang="en-CA" sz="1200" b="0" i="0" u="none" strike="noStrike" cap="none" dirty="0">
                <a:solidFill>
                  <a:srgbClr val="000000"/>
                </a:solidFill>
                <a:effectLst/>
                <a:latin typeface="Arial"/>
                <a:ea typeface="Arial"/>
                <a:cs typeface="Arial"/>
                <a:sym typeface="Arial"/>
              </a:rPr>
              <a:t> et al., 2020).</a:t>
            </a:r>
            <a:r>
              <a:rPr lang="en-CA" sz="1200" dirty="0">
                <a:effectLst/>
              </a:rPr>
              <a:t> </a:t>
            </a:r>
            <a:endParaRPr lang="en-CA" sz="12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200" b="0" i="0" u="none" strike="noStrike" cap="none" dirty="0">
                <a:solidFill>
                  <a:srgbClr val="000000"/>
                </a:solidFill>
                <a:effectLst/>
                <a:latin typeface="Arial"/>
                <a:ea typeface="Arial"/>
                <a:cs typeface="Arial"/>
                <a:sym typeface="Arial"/>
              </a:rPr>
              <a:t>On the screen, I have two images of Autism-friendly medical environments that exemplify thinking outside of the box to meet children’s needs.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200" b="0" i="0" u="none" strike="noStrike" cap="none" dirty="0">
                <a:solidFill>
                  <a:srgbClr val="000000"/>
                </a:solidFill>
                <a:effectLst/>
                <a:latin typeface="Arial"/>
                <a:ea typeface="Arial"/>
                <a:cs typeface="Arial"/>
                <a:sym typeface="Arial"/>
              </a:rPr>
              <a:t>From this study, we have a better understanding of the additional factors we should be considering to make needle procedures more accessible to Autistic children, such as offering them choices, preparing them with individualized resources, and trying to reduce environmental stressors as much as possible.</a:t>
            </a:r>
          </a:p>
        </p:txBody>
      </p:sp>
    </p:spTree>
    <p:extLst>
      <p:ext uri="{BB962C8B-B14F-4D97-AF65-F5344CB8AC3E}">
        <p14:creationId xmlns:p14="http://schemas.microsoft.com/office/powerpoint/2010/main" val="1366268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CA" sz="1200" b="0" i="0" u="none" strike="noStrike" cap="none" dirty="0">
                <a:solidFill>
                  <a:srgbClr val="000000"/>
                </a:solidFill>
                <a:effectLst/>
                <a:latin typeface="Arial"/>
                <a:cs typeface="Arial"/>
                <a:sym typeface="Arial"/>
              </a:rPr>
              <a:t>*1. These parent perspectives are important to hear. </a:t>
            </a: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CA" sz="1200" b="0" i="0" u="none" strike="noStrike" cap="none" dirty="0">
                <a:solidFill>
                  <a:srgbClr val="000000"/>
                </a:solidFill>
                <a:effectLst/>
                <a:latin typeface="Arial"/>
                <a:cs typeface="Arial"/>
                <a:sym typeface="Arial"/>
              </a:rPr>
              <a:t>*2. And there is a clear avenue for future research to examine the effectiveness of strategies for reducing needle fear and pain in the Autistic population. </a:t>
            </a: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CA" sz="1200" b="0" i="0" u="none" strike="noStrike" cap="none" dirty="0">
                <a:solidFill>
                  <a:srgbClr val="000000"/>
                </a:solidFill>
                <a:effectLst/>
                <a:latin typeface="Arial"/>
                <a:cs typeface="Arial"/>
                <a:sym typeface="Arial"/>
              </a:rPr>
              <a:t>*3. Another future direction, which is likely to be an avenue for my research, is developing resources that can be individualized and better meet the needs of Autistic children and their parents. </a:t>
            </a: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2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CA" sz="1200" b="0" i="0" u="none" strike="noStrike" cap="none" dirty="0">
                <a:solidFill>
                  <a:srgbClr val="000000"/>
                </a:solidFill>
                <a:effectLst/>
                <a:latin typeface="Arial"/>
                <a:ea typeface="Arial"/>
                <a:cs typeface="Arial"/>
                <a:sym typeface="Arial"/>
              </a:rPr>
              <a:t>Ultimately, these findings can contribute to improving needle procedures for children with Autism, which is a critical issue both during and after a global pandemic. </a:t>
            </a:r>
          </a:p>
          <a:p>
            <a:pPr marL="139700" indent="0">
              <a:buFontTx/>
              <a:buNone/>
            </a:pPr>
            <a:endParaRPr lang="en-CA" dirty="0">
              <a:effectLst/>
            </a:endParaRPr>
          </a:p>
          <a:p>
            <a:pPr marL="139700" indent="0">
              <a:buFontTx/>
              <a:buNone/>
            </a:pPr>
            <a:endParaRPr lang="en-US" dirty="0"/>
          </a:p>
        </p:txBody>
      </p:sp>
    </p:spTree>
    <p:extLst>
      <p:ext uri="{BB962C8B-B14F-4D97-AF65-F5344CB8AC3E}">
        <p14:creationId xmlns:p14="http://schemas.microsoft.com/office/powerpoint/2010/main" val="1834727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endParaRPr lang="en-US" dirty="0"/>
          </a:p>
        </p:txBody>
      </p:sp>
    </p:spTree>
    <p:extLst>
      <p:ext uri="{BB962C8B-B14F-4D97-AF65-F5344CB8AC3E}">
        <p14:creationId xmlns:p14="http://schemas.microsoft.com/office/powerpoint/2010/main" val="3677749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endParaRPr lang="en-US" dirty="0"/>
          </a:p>
        </p:txBody>
      </p:sp>
    </p:spTree>
    <p:extLst>
      <p:ext uri="{BB962C8B-B14F-4D97-AF65-F5344CB8AC3E}">
        <p14:creationId xmlns:p14="http://schemas.microsoft.com/office/powerpoint/2010/main" val="2159493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buFontTx/>
              <a:buNone/>
            </a:pPr>
            <a:r>
              <a:rPr lang="en-US" sz="1200" b="0" i="0" u="none" strike="noStrike" cap="none" dirty="0">
                <a:solidFill>
                  <a:srgbClr val="000000"/>
                </a:solidFill>
                <a:effectLst/>
                <a:latin typeface="Arial"/>
                <a:ea typeface="Arial"/>
                <a:cs typeface="Arial"/>
                <a:sym typeface="Arial"/>
              </a:rPr>
              <a:t>Why are needles difficult for Autistic youth?</a:t>
            </a:r>
          </a:p>
          <a:p>
            <a:pPr marL="139700" lvl="0" indent="0">
              <a:buFontTx/>
              <a:buNone/>
            </a:pPr>
            <a:endParaRPr lang="en-US" sz="1200" b="0" i="0" u="none" strike="noStrike" cap="none" dirty="0">
              <a:solidFill>
                <a:srgbClr val="000000"/>
              </a:solidFill>
              <a:effectLst/>
              <a:latin typeface="Arial"/>
              <a:ea typeface="Arial"/>
              <a:cs typeface="Arial"/>
              <a:sym typeface="Arial"/>
            </a:endParaRPr>
          </a:p>
          <a:p>
            <a:pPr marL="139700" lvl="0" indent="0">
              <a:buFontTx/>
              <a:buNone/>
            </a:pPr>
            <a:r>
              <a:rPr lang="en-US" sz="1200" b="0" i="0" u="none" strike="noStrike" cap="none" dirty="0">
                <a:solidFill>
                  <a:srgbClr val="000000"/>
                </a:solidFill>
                <a:effectLst/>
                <a:latin typeface="Arial"/>
                <a:ea typeface="Arial"/>
                <a:cs typeface="Arial"/>
                <a:sym typeface="Arial"/>
              </a:rPr>
              <a:t>*1. Specific phobias, which involve extreme fear and anxiety, are prevalent in the Autism population and in particular, medical-related fears and phobias are common (</a:t>
            </a:r>
            <a:r>
              <a:rPr lang="en-CA" sz="1200" b="0" i="0" u="none" strike="noStrike" cap="none" dirty="0">
                <a:solidFill>
                  <a:srgbClr val="000000"/>
                </a:solidFill>
                <a:effectLst/>
                <a:latin typeface="Arial"/>
                <a:ea typeface="Arial"/>
                <a:cs typeface="Arial"/>
                <a:sym typeface="Arial"/>
              </a:rPr>
              <a:t>Evans et al., 2005; Leyfer et al., 2006). </a:t>
            </a:r>
          </a:p>
          <a:p>
            <a:pPr marL="139700" lvl="0" indent="0">
              <a:buFontTx/>
              <a:buNone/>
            </a:pPr>
            <a:endParaRPr lang="en-CA" sz="12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CA" sz="1200" b="0" i="0" u="none" strike="noStrike" cap="none" dirty="0">
                <a:solidFill>
                  <a:srgbClr val="000000"/>
                </a:solidFill>
                <a:effectLst/>
                <a:latin typeface="Arial"/>
                <a:ea typeface="Arial"/>
                <a:cs typeface="Arial"/>
                <a:sym typeface="Arial"/>
              </a:rPr>
              <a:t>*2. Sensory sensitivities and *3. communication challenges can make tolerating needle procedures more difficult (Taghizadeh et al. 2015; Slifer et al., 2011; Liu, 2020). </a:t>
            </a:r>
            <a:r>
              <a:rPr lang="en-US" sz="1200" b="0" i="0" u="none" strike="noStrike" cap="none" dirty="0">
                <a:solidFill>
                  <a:srgbClr val="000000"/>
                </a:solidFill>
                <a:effectLst/>
                <a:latin typeface="Arial"/>
                <a:ea typeface="Arial"/>
                <a:cs typeface="Arial"/>
                <a:sym typeface="Arial"/>
              </a:rPr>
              <a:t> </a:t>
            </a:r>
            <a:endParaRPr lang="en-CA" sz="1200" b="0" i="0" u="none" strike="noStrike" cap="none" dirty="0">
              <a:solidFill>
                <a:srgbClr val="000000"/>
              </a:solidFill>
              <a:effectLst/>
              <a:latin typeface="Arial"/>
              <a:ea typeface="Arial"/>
              <a:cs typeface="Arial"/>
              <a:sym typeface="Arial"/>
            </a:endParaRPr>
          </a:p>
          <a:p>
            <a:pPr marL="139700" lvl="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r>
              <a:rPr lang="en-CA" sz="1200" b="0" i="0" u="none" strike="noStrike" cap="none" dirty="0">
                <a:solidFill>
                  <a:srgbClr val="000000"/>
                </a:solidFill>
                <a:effectLst/>
                <a:latin typeface="Arial"/>
                <a:ea typeface="Arial"/>
                <a:cs typeface="Arial"/>
                <a:sym typeface="Arial"/>
              </a:rPr>
              <a:t>*4. Needle procedures often involve unfamiliar people, equipment, and environments, which may be difficult for Autistic youth who often have a need for routine and predictability (Boada &amp; Parellada, 2017; Slifer et al., 2011). </a:t>
            </a:r>
          </a:p>
          <a:p>
            <a:pPr marL="139700" lvl="0" indent="0">
              <a:buFontTx/>
              <a:buNone/>
            </a:pPr>
            <a:endParaRPr lang="en-CA"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98005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endParaRPr lang="en-US" dirty="0"/>
          </a:p>
        </p:txBody>
      </p:sp>
    </p:spTree>
    <p:extLst>
      <p:ext uri="{BB962C8B-B14F-4D97-AF65-F5344CB8AC3E}">
        <p14:creationId xmlns:p14="http://schemas.microsoft.com/office/powerpoint/2010/main" val="1778596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FontTx/>
              <a:buNone/>
            </a:pPr>
            <a:endParaRPr lang="en-US" dirty="0"/>
          </a:p>
        </p:txBody>
      </p:sp>
    </p:spTree>
    <p:extLst>
      <p:ext uri="{BB962C8B-B14F-4D97-AF65-F5344CB8AC3E}">
        <p14:creationId xmlns:p14="http://schemas.microsoft.com/office/powerpoint/2010/main" val="4125833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9c6d70173_1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9c6d70173_1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Thanks for listening. Any questions? You can email me at </a:t>
            </a:r>
            <a:r>
              <a:rPr lang="en-CA" dirty="0" err="1"/>
              <a:t>odobson@uoguelph.ca</a:t>
            </a:r>
            <a:r>
              <a:rPr lang="en-CA" dirty="0"/>
              <a: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buFontTx/>
              <a:buNone/>
            </a:pPr>
            <a:r>
              <a:rPr lang="en-CA" sz="1200" b="0" i="0" u="none" strike="noStrike" cap="none" dirty="0">
                <a:solidFill>
                  <a:srgbClr val="000000"/>
                </a:solidFill>
                <a:effectLst/>
                <a:latin typeface="Arial"/>
                <a:ea typeface="Arial"/>
                <a:cs typeface="Arial"/>
                <a:sym typeface="Arial"/>
              </a:rPr>
              <a:t>*5. Many healthcare professionals are not familiar with Autism, which can lead to sub-optimal care (Liu, 2020) and many people may hold the misconception that Autism is associated with hyposensitivity or indifference to pain (Moore, 2015).</a:t>
            </a:r>
          </a:p>
          <a:p>
            <a:pPr marL="139700" lvl="0" indent="0">
              <a:buFontTx/>
              <a:buNone/>
            </a:pPr>
            <a:endParaRPr lang="en-CA" sz="1200" b="0" i="0" u="none" strike="noStrike" cap="none" dirty="0">
              <a:solidFill>
                <a:srgbClr val="000000"/>
              </a:solidFill>
              <a:effectLst/>
              <a:latin typeface="Arial"/>
              <a:ea typeface="Arial"/>
              <a:cs typeface="Arial"/>
              <a:sym typeface="Arial"/>
            </a:endParaRPr>
          </a:p>
          <a:p>
            <a:pPr marL="139700" lvl="0" indent="0">
              <a:buFontTx/>
              <a:buNone/>
            </a:pPr>
            <a:r>
              <a:rPr lang="en-CA" sz="1200" b="0" i="0" u="none" strike="noStrike" cap="none" dirty="0">
                <a:solidFill>
                  <a:srgbClr val="000000"/>
                </a:solidFill>
                <a:effectLst/>
                <a:latin typeface="Arial"/>
                <a:ea typeface="Arial"/>
                <a:cs typeface="Arial"/>
                <a:sym typeface="Arial"/>
              </a:rPr>
              <a:t>*6. Finally, compared to the NT population, the pain of Autistic individuals may be expressed behaviorally or facially rather than verbally, which can lead to poor management of their pain (Messmer et al., 2008). It is also common for Autistic youth to externalize their pain and fear, such as by kicking or fleeing (Evans et al., 2005; Shabani &amp; Fisher, 2006; Wolff &amp; Symons, 2013) and such behaviors may be poorly managed through strategies like restraint or sedation (Braff &amp; Nealon, 1979), which can exacerbate pain and fear and can be traumatic (Shabani &amp; Fisher, 2006; Slifer et al., 2011). </a:t>
            </a:r>
          </a:p>
          <a:p>
            <a:pPr marL="139700" lvl="0" indent="0">
              <a:buFontTx/>
              <a:buNone/>
            </a:pPr>
            <a:endParaRPr lang="en-CA"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1152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Tx/>
              <a:buNone/>
            </a:pPr>
            <a:r>
              <a:rPr lang="en-CA" sz="1200" b="0" i="0" u="none" strike="noStrike" cap="none" dirty="0">
                <a:solidFill>
                  <a:srgbClr val="000000"/>
                </a:solidFill>
                <a:effectLst/>
                <a:latin typeface="Arial"/>
                <a:ea typeface="Arial"/>
                <a:cs typeface="Arial"/>
                <a:sym typeface="Arial"/>
              </a:rPr>
              <a:t>Unmanaged needle pain and fear can lead to both short- (e.g., distress, pain, externalizing) and long-term consequences (e.g., healthcare avoidance, chronic fear). </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indent="0">
              <a:buFontTx/>
              <a:buNone/>
            </a:pPr>
            <a:r>
              <a:rPr lang="en-CA" sz="1200" b="0" i="0" u="none" strike="noStrike" cap="none" dirty="0">
                <a:solidFill>
                  <a:srgbClr val="000000"/>
                </a:solidFill>
                <a:effectLst/>
                <a:latin typeface="Arial"/>
                <a:ea typeface="Arial"/>
                <a:cs typeface="Arial"/>
                <a:sym typeface="Arial"/>
              </a:rPr>
              <a:t>***(click) There is a good evidence base for the NT population, which has led to clinical practice guidelines for managing needle pain (</a:t>
            </a:r>
            <a:r>
              <a:rPr lang="en-CA" sz="1200" b="0" i="0" u="none" strike="noStrike" cap="none" dirty="0" err="1">
                <a:solidFill>
                  <a:srgbClr val="000000"/>
                </a:solidFill>
                <a:effectLst/>
                <a:latin typeface="Arial"/>
                <a:ea typeface="Arial"/>
                <a:cs typeface="Arial"/>
                <a:sym typeface="Arial"/>
              </a:rPr>
              <a:t>Taddio</a:t>
            </a:r>
            <a:r>
              <a:rPr lang="en-CA" sz="1200" b="0" i="0" u="none" strike="noStrike" cap="none" dirty="0">
                <a:solidFill>
                  <a:srgbClr val="000000"/>
                </a:solidFill>
                <a:effectLst/>
                <a:latin typeface="Arial"/>
                <a:ea typeface="Arial"/>
                <a:cs typeface="Arial"/>
                <a:sym typeface="Arial"/>
              </a:rPr>
              <a:t> et al., 2015) and high levels of fear (McMurtry et al., 2016).</a:t>
            </a:r>
          </a:p>
          <a:p>
            <a:pPr marL="139700" indent="0">
              <a:buFontTx/>
              <a:buNone/>
            </a:pPr>
            <a:endParaRPr lang="en-CA" sz="1200" b="0" i="0" u="none" strike="noStrike" cap="none" dirty="0">
              <a:solidFill>
                <a:srgbClr val="000000"/>
              </a:solidFill>
              <a:effectLst/>
              <a:latin typeface="Arial"/>
              <a:ea typeface="Arial"/>
              <a:cs typeface="Arial"/>
              <a:sym typeface="Arial"/>
            </a:endParaRPr>
          </a:p>
          <a:p>
            <a:pPr marL="139700" indent="0">
              <a:buFontTx/>
              <a:buNone/>
            </a:pPr>
            <a:r>
              <a:rPr lang="en-CA" sz="1200" b="0" i="0" u="none" strike="noStrike" cap="none" dirty="0">
                <a:solidFill>
                  <a:srgbClr val="000000"/>
                </a:solidFill>
                <a:effectLst/>
                <a:latin typeface="Arial"/>
                <a:ea typeface="Arial"/>
                <a:cs typeface="Arial"/>
                <a:sym typeface="Arial"/>
              </a:rPr>
              <a:t>*** (click) What we don’t know is what caregivers and their Autistic child experience during needles and whether our existing practices and resources are actionable for them (Davit et al., 2011). </a:t>
            </a:r>
          </a:p>
          <a:p>
            <a:pPr marL="139700" indent="0">
              <a:buFontTx/>
              <a:buNone/>
            </a:pPr>
            <a:endParaRPr lang="en-CA" sz="1400" b="0" i="0" u="none" strike="noStrike" cap="none" dirty="0">
              <a:solidFill>
                <a:srgbClr val="000000"/>
              </a:solidFill>
              <a:effectLst/>
              <a:latin typeface="Arial"/>
              <a:ea typeface="Arial"/>
              <a:cs typeface="Arial"/>
              <a:sym typeface="Arial"/>
            </a:endParaRPr>
          </a:p>
          <a:p>
            <a:pPr marL="139700" indent="0">
              <a:buFontTx/>
              <a:buNone/>
            </a:pPr>
            <a:endParaRPr lang="en-CA"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CA"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8590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200" b="0" i="0" u="none" strike="noStrike" cap="none" dirty="0">
                <a:solidFill>
                  <a:srgbClr val="000000"/>
                </a:solidFill>
                <a:effectLst/>
                <a:latin typeface="Arial"/>
                <a:ea typeface="Arial"/>
                <a:cs typeface="Arial"/>
                <a:sym typeface="Arial"/>
              </a:rPr>
              <a:t>That brings me to the objective of this study, which is to begin to address the gaps in the literature, by identifying what caregivers and their Autistic children need to have comfortable and accessible needle procedures. </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b="0" i="0" u="none" strike="noStrike" cap="none" dirty="0">
                <a:solidFill>
                  <a:srgbClr val="000000"/>
                </a:solidFill>
                <a:effectLst/>
                <a:latin typeface="Arial"/>
                <a:ea typeface="Arial"/>
                <a:cs typeface="Arial"/>
                <a:sym typeface="Arial"/>
              </a:rPr>
              <a:t>We chose the method and sample with this objective in mind. </a:t>
            </a:r>
          </a:p>
        </p:txBody>
      </p:sp>
    </p:spTree>
    <p:extLst>
      <p:ext uri="{BB962C8B-B14F-4D97-AF65-F5344CB8AC3E}">
        <p14:creationId xmlns:p14="http://schemas.microsoft.com/office/powerpoint/2010/main" val="284897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981075" y="-78100"/>
            <a:ext cx="11516344" cy="5221552"/>
            <a:chOff x="-981075" y="-78100"/>
            <a:chExt cx="11516344" cy="5221552"/>
          </a:xfrm>
        </p:grpSpPr>
        <p:sp>
          <p:nvSpPr>
            <p:cNvPr id="11" name="Google Shape;11;p2"/>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 name="Google Shape;12;p2"/>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 name="Google Shape;13;p2"/>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4" name="Google Shape;14;p2"/>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5" name="Google Shape;15;p2"/>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 name="Google Shape;16;p2"/>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 name="Google Shape;17;p2"/>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 name="Google Shape;18;p2"/>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 name="Google Shape;19;p2"/>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0" name="Google Shape;20;p2"/>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1" name="Google Shape;21;p2"/>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2" name="Google Shape;22;p2"/>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3" name="Google Shape;23;p2"/>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4" name="Google Shape;24;p2"/>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5" name="Google Shape;25;p2"/>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6" name="Google Shape;26;p2"/>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7" name="Google Shape;27;p2"/>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8" name="Google Shape;28;p2"/>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9" name="Google Shape;29;p2"/>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30" name="Google Shape;30;p2"/>
          <p:cNvSpPr txBox="1">
            <a:spLocks noGrp="1"/>
          </p:cNvSpPr>
          <p:nvPr>
            <p:ph type="ctrTitle"/>
          </p:nvPr>
        </p:nvSpPr>
        <p:spPr>
          <a:xfrm>
            <a:off x="702900" y="3250075"/>
            <a:ext cx="4955100" cy="1159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1"/>
        <p:cNvGrpSpPr/>
        <p:nvPr/>
      </p:nvGrpSpPr>
      <p:grpSpPr>
        <a:xfrm>
          <a:off x="0" y="0"/>
          <a:ext cx="0" cy="0"/>
          <a:chOff x="0" y="0"/>
          <a:chExt cx="0" cy="0"/>
        </a:xfrm>
      </p:grpSpPr>
      <p:grpSp>
        <p:nvGrpSpPr>
          <p:cNvPr id="32" name="Google Shape;32;p3"/>
          <p:cNvGrpSpPr/>
          <p:nvPr/>
        </p:nvGrpSpPr>
        <p:grpSpPr>
          <a:xfrm>
            <a:off x="-981075" y="-78100"/>
            <a:ext cx="11516344" cy="5221552"/>
            <a:chOff x="-981075" y="-78100"/>
            <a:chExt cx="11516344" cy="5221552"/>
          </a:xfrm>
        </p:grpSpPr>
        <p:sp>
          <p:nvSpPr>
            <p:cNvPr id="33" name="Google Shape;33;p3"/>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4" name="Google Shape;34;p3"/>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5" name="Google Shape;35;p3"/>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6" name="Google Shape;36;p3"/>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7" name="Google Shape;37;p3"/>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8" name="Google Shape;38;p3"/>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9" name="Google Shape;39;p3"/>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0" name="Google Shape;40;p3"/>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1" name="Google Shape;41;p3"/>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2" name="Google Shape;42;p3"/>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3" name="Google Shape;43;p3"/>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4" name="Google Shape;44;p3"/>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5" name="Google Shape;45;p3"/>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6" name="Google Shape;46;p3"/>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7" name="Google Shape;47;p3"/>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8" name="Google Shape;48;p3"/>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9" name="Google Shape;49;p3"/>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0" name="Google Shape;50;p3"/>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1" name="Google Shape;51;p3"/>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52" name="Google Shape;52;p3"/>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3"/>
          <p:cNvSpPr txBox="1">
            <a:spLocks noGrp="1"/>
          </p:cNvSpPr>
          <p:nvPr>
            <p:ph type="subTitle" idx="1"/>
          </p:nvPr>
        </p:nvSpPr>
        <p:spPr>
          <a:xfrm>
            <a:off x="2305150" y="3385436"/>
            <a:ext cx="5811000" cy="41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6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1"/>
        </a:solidFill>
        <a:effectLst/>
      </p:bgPr>
    </p:bg>
    <p:spTree>
      <p:nvGrpSpPr>
        <p:cNvPr id="1" name="Shape 54"/>
        <p:cNvGrpSpPr/>
        <p:nvPr/>
      </p:nvGrpSpPr>
      <p:grpSpPr>
        <a:xfrm>
          <a:off x="0" y="0"/>
          <a:ext cx="0" cy="0"/>
          <a:chOff x="0" y="0"/>
          <a:chExt cx="0" cy="0"/>
        </a:xfrm>
      </p:grpSpPr>
      <p:sp>
        <p:nvSpPr>
          <p:cNvPr id="55" name="Google Shape;55;p4"/>
          <p:cNvSpPr/>
          <p:nvPr/>
        </p:nvSpPr>
        <p:spPr>
          <a:xfrm>
            <a:off x="2500800" y="285475"/>
            <a:ext cx="4142388" cy="457254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6" name="Google Shape;56;p4"/>
          <p:cNvSpPr/>
          <p:nvPr/>
        </p:nvSpPr>
        <p:spPr>
          <a:xfrm>
            <a:off x="4239143" y="104898"/>
            <a:ext cx="665704" cy="73488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7" name="Google Shape;57;p4"/>
          <p:cNvSpPr txBox="1">
            <a:spLocks noGrp="1"/>
          </p:cNvSpPr>
          <p:nvPr>
            <p:ph type="body" idx="1"/>
          </p:nvPr>
        </p:nvSpPr>
        <p:spPr>
          <a:xfrm>
            <a:off x="2753950" y="839775"/>
            <a:ext cx="3636000" cy="3636300"/>
          </a:xfrm>
          <a:prstGeom prst="rect">
            <a:avLst/>
          </a:prstGeom>
        </p:spPr>
        <p:txBody>
          <a:bodyPr spcFirstLastPara="1" wrap="square" lIns="0" tIns="0" rIns="0" bIns="0" anchor="ctr" anchorCtr="0">
            <a:noAutofit/>
          </a:bodyPr>
          <a:lstStyle>
            <a:lvl1pPr marL="457200" lvl="0" indent="-330200" algn="ctr" rtl="0">
              <a:spcBef>
                <a:spcPts val="0"/>
              </a:spcBef>
              <a:spcAft>
                <a:spcPts val="0"/>
              </a:spcAft>
              <a:buClr>
                <a:schemeClr val="lt1"/>
              </a:buClr>
              <a:buSzPts val="1600"/>
              <a:buChar char="⬢"/>
              <a:defRPr i="1">
                <a:solidFill>
                  <a:schemeClr val="lt1"/>
                </a:solidFill>
              </a:defRPr>
            </a:lvl1pPr>
            <a:lvl2pPr marL="914400" lvl="1" indent="-330200" algn="ctr" rtl="0">
              <a:spcBef>
                <a:spcPts val="800"/>
              </a:spcBef>
              <a:spcAft>
                <a:spcPts val="0"/>
              </a:spcAft>
              <a:buClr>
                <a:schemeClr val="lt1"/>
              </a:buClr>
              <a:buSzPts val="1600"/>
              <a:buChar char="⬡"/>
              <a:defRPr i="1">
                <a:solidFill>
                  <a:schemeClr val="lt1"/>
                </a:solidFill>
              </a:defRPr>
            </a:lvl2pPr>
            <a:lvl3pPr marL="1371600" lvl="2" indent="-330200" algn="ctr" rtl="0">
              <a:spcBef>
                <a:spcPts val="800"/>
              </a:spcBef>
              <a:spcAft>
                <a:spcPts val="0"/>
              </a:spcAft>
              <a:buClr>
                <a:schemeClr val="lt1"/>
              </a:buClr>
              <a:buSzPts val="1600"/>
              <a:buChar char="⬡"/>
              <a:defRPr i="1">
                <a:solidFill>
                  <a:schemeClr val="lt1"/>
                </a:solidFill>
              </a:defRPr>
            </a:lvl3pPr>
            <a:lvl4pPr marL="1828800" lvl="3" indent="-381000" algn="ctr" rtl="0">
              <a:spcBef>
                <a:spcPts val="800"/>
              </a:spcBef>
              <a:spcAft>
                <a:spcPts val="0"/>
              </a:spcAft>
              <a:buClr>
                <a:schemeClr val="lt1"/>
              </a:buClr>
              <a:buSzPts val="2400"/>
              <a:buChar char="●"/>
              <a:defRPr i="1">
                <a:solidFill>
                  <a:schemeClr val="lt1"/>
                </a:solidFill>
              </a:defRPr>
            </a:lvl4pPr>
            <a:lvl5pPr marL="2286000" lvl="4" indent="-381000" algn="ctr" rtl="0">
              <a:spcBef>
                <a:spcPts val="800"/>
              </a:spcBef>
              <a:spcAft>
                <a:spcPts val="0"/>
              </a:spcAft>
              <a:buClr>
                <a:schemeClr val="lt1"/>
              </a:buClr>
              <a:buSzPts val="2400"/>
              <a:buChar char="○"/>
              <a:defRPr i="1">
                <a:solidFill>
                  <a:schemeClr val="lt1"/>
                </a:solidFill>
              </a:defRPr>
            </a:lvl5pPr>
            <a:lvl6pPr marL="2743200" lvl="5" indent="-381000" algn="ctr" rtl="0">
              <a:spcBef>
                <a:spcPts val="800"/>
              </a:spcBef>
              <a:spcAft>
                <a:spcPts val="0"/>
              </a:spcAft>
              <a:buClr>
                <a:schemeClr val="lt1"/>
              </a:buClr>
              <a:buSzPts val="2400"/>
              <a:buChar char="■"/>
              <a:defRPr i="1">
                <a:solidFill>
                  <a:schemeClr val="lt1"/>
                </a:solidFill>
              </a:defRPr>
            </a:lvl6pPr>
            <a:lvl7pPr marL="3200400" lvl="6" indent="-381000" algn="ctr" rtl="0">
              <a:spcBef>
                <a:spcPts val="800"/>
              </a:spcBef>
              <a:spcAft>
                <a:spcPts val="0"/>
              </a:spcAft>
              <a:buClr>
                <a:schemeClr val="lt1"/>
              </a:buClr>
              <a:buSzPts val="2400"/>
              <a:buChar char="●"/>
              <a:defRPr i="1">
                <a:solidFill>
                  <a:schemeClr val="lt1"/>
                </a:solidFill>
              </a:defRPr>
            </a:lvl7pPr>
            <a:lvl8pPr marL="3657600" lvl="7" indent="-381000" algn="ctr" rtl="0">
              <a:spcBef>
                <a:spcPts val="800"/>
              </a:spcBef>
              <a:spcAft>
                <a:spcPts val="0"/>
              </a:spcAft>
              <a:buClr>
                <a:schemeClr val="lt1"/>
              </a:buClr>
              <a:buSzPts val="2400"/>
              <a:buChar char="○"/>
              <a:defRPr i="1">
                <a:solidFill>
                  <a:schemeClr val="lt1"/>
                </a:solidFill>
              </a:defRPr>
            </a:lvl8pPr>
            <a:lvl9pPr marL="4114800" lvl="8" indent="-381000" algn="ctr" rtl="0">
              <a:spcBef>
                <a:spcPts val="800"/>
              </a:spcBef>
              <a:spcAft>
                <a:spcPts val="800"/>
              </a:spcAft>
              <a:buClr>
                <a:schemeClr val="lt1"/>
              </a:buClr>
              <a:buSzPts val="2400"/>
              <a:buChar char="■"/>
              <a:defRPr i="1">
                <a:solidFill>
                  <a:schemeClr val="lt1"/>
                </a:solidFill>
              </a:defRPr>
            </a:lvl9pPr>
          </a:lstStyle>
          <a:p>
            <a:endParaRPr/>
          </a:p>
        </p:txBody>
      </p:sp>
      <p:sp>
        <p:nvSpPr>
          <p:cNvPr id="58" name="Google Shape;58;p4"/>
          <p:cNvSpPr txBox="1"/>
          <p:nvPr/>
        </p:nvSpPr>
        <p:spPr>
          <a:xfrm>
            <a:off x="3593400" y="3841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1"/>
                </a:solidFill>
                <a:latin typeface="Catamaran"/>
                <a:ea typeface="Catamaran"/>
                <a:cs typeface="Catamaran"/>
                <a:sym typeface="Catamaran"/>
              </a:rPr>
              <a:t>“</a:t>
            </a:r>
            <a:endParaRPr sz="9600">
              <a:solidFill>
                <a:schemeClr val="accent1"/>
              </a:solidFill>
              <a:latin typeface="Catamaran"/>
              <a:ea typeface="Catamaran"/>
              <a:cs typeface="Catamaran"/>
              <a:sym typeface="Catamaran"/>
            </a:endParaRPr>
          </a:p>
        </p:txBody>
      </p:sp>
      <p:sp>
        <p:nvSpPr>
          <p:cNvPr id="59" name="Google Shape;59;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4"/>
          <p:cNvSpPr/>
          <p:nvPr/>
        </p:nvSpPr>
        <p:spPr>
          <a:xfrm rot="10800000">
            <a:off x="69145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1" name="Google Shape;61;p4"/>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2" name="Google Shape;62;p4"/>
          <p:cNvSpPr/>
          <p:nvPr/>
        </p:nvSpPr>
        <p:spPr>
          <a:xfrm>
            <a:off x="160965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3" name="Google Shape;63;p4"/>
          <p:cNvSpPr/>
          <p:nvPr/>
        </p:nvSpPr>
        <p:spPr>
          <a:xfrm>
            <a:off x="75911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4" name="Google Shape;64;p4"/>
          <p:cNvSpPr/>
          <p:nvPr/>
        </p:nvSpPr>
        <p:spPr>
          <a:xfrm>
            <a:off x="875251" y="3108746"/>
            <a:ext cx="1238537" cy="1367251"/>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5" name="Google Shape;65;p4"/>
          <p:cNvSpPr/>
          <p:nvPr/>
        </p:nvSpPr>
        <p:spPr>
          <a:xfrm>
            <a:off x="6750099" y="2565690"/>
            <a:ext cx="1670713" cy="184417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6" name="Google Shape;66;p4"/>
          <p:cNvSpPr/>
          <p:nvPr/>
        </p:nvSpPr>
        <p:spPr>
          <a:xfrm>
            <a:off x="8078502" y="1646297"/>
            <a:ext cx="1238537" cy="136719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7" name="Google Shape;67;p4"/>
          <p:cNvSpPr/>
          <p:nvPr/>
        </p:nvSpPr>
        <p:spPr>
          <a:xfrm>
            <a:off x="-27622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8" name="Google Shape;68;p4"/>
          <p:cNvSpPr/>
          <p:nvPr/>
        </p:nvSpPr>
        <p:spPr>
          <a:xfrm>
            <a:off x="6750100" y="993931"/>
            <a:ext cx="874503" cy="965303"/>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9" name="Google Shape;69;p4"/>
          <p:cNvSpPr/>
          <p:nvPr/>
        </p:nvSpPr>
        <p:spPr>
          <a:xfrm>
            <a:off x="-211075" y="4039231"/>
            <a:ext cx="874503" cy="965303"/>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0"/>
        <p:cNvGrpSpPr/>
        <p:nvPr/>
      </p:nvGrpSpPr>
      <p:grpSpPr>
        <a:xfrm>
          <a:off x="0" y="0"/>
          <a:ext cx="0" cy="0"/>
          <a:chOff x="0" y="0"/>
          <a:chExt cx="0" cy="0"/>
        </a:xfrm>
      </p:grpSpPr>
      <p:sp>
        <p:nvSpPr>
          <p:cNvPr id="71" name="Google Shape;71;p5"/>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72" name="Google Shape;72;p5"/>
          <p:cNvGrpSpPr/>
          <p:nvPr/>
        </p:nvGrpSpPr>
        <p:grpSpPr>
          <a:xfrm>
            <a:off x="6320991" y="-7"/>
            <a:ext cx="3630818" cy="5143498"/>
            <a:chOff x="6320991" y="-7"/>
            <a:chExt cx="3630818" cy="5143498"/>
          </a:xfrm>
        </p:grpSpPr>
        <p:sp>
          <p:nvSpPr>
            <p:cNvPr id="73" name="Google Shape;73;p5"/>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4" name="Google Shape;74;p5"/>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5" name="Google Shape;75;p5"/>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6" name="Google Shape;76;p5"/>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7" name="Google Shape;77;p5"/>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8" name="Google Shape;78;p5"/>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9" name="Google Shape;79;p5"/>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0" name="Google Shape;80;p5"/>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1" name="Google Shape;81;p5"/>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2" name="Google Shape;82;p5"/>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3" name="Google Shape;83;p5"/>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84" name="Google Shape;84;p5"/>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5" name="Google Shape;85;p5"/>
          <p:cNvSpPr txBox="1">
            <a:spLocks noGrp="1"/>
          </p:cNvSpPr>
          <p:nvPr>
            <p:ph type="body" idx="1"/>
          </p:nvPr>
        </p:nvSpPr>
        <p:spPr>
          <a:xfrm>
            <a:off x="779100" y="1503550"/>
            <a:ext cx="6010500" cy="2884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86" name="Google Shape;8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
        <p:cNvGrpSpPr/>
        <p:nvPr/>
      </p:nvGrpSpPr>
      <p:grpSpPr>
        <a:xfrm>
          <a:off x="0" y="0"/>
          <a:ext cx="0" cy="0"/>
          <a:chOff x="0" y="0"/>
          <a:chExt cx="0" cy="0"/>
        </a:xfrm>
      </p:grpSpPr>
      <p:sp>
        <p:nvSpPr>
          <p:cNvPr id="88" name="Google Shape;88;p6"/>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89" name="Google Shape;89;p6"/>
          <p:cNvGrpSpPr/>
          <p:nvPr/>
        </p:nvGrpSpPr>
        <p:grpSpPr>
          <a:xfrm>
            <a:off x="6320991" y="-7"/>
            <a:ext cx="3630818" cy="5143498"/>
            <a:chOff x="6320991" y="-7"/>
            <a:chExt cx="3630818" cy="5143498"/>
          </a:xfrm>
        </p:grpSpPr>
        <p:sp>
          <p:nvSpPr>
            <p:cNvPr id="90" name="Google Shape;90;p6"/>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1" name="Google Shape;91;p6"/>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2" name="Google Shape;92;p6"/>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3" name="Google Shape;93;p6"/>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4" name="Google Shape;94;p6"/>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5" name="Google Shape;95;p6"/>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6" name="Google Shape;96;p6"/>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7" name="Google Shape;97;p6"/>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8" name="Google Shape;98;p6"/>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9" name="Google Shape;99;p6"/>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00" name="Google Shape;100;p6"/>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01" name="Google Shape;101;p6"/>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2" name="Google Shape;102;p6"/>
          <p:cNvSpPr txBox="1">
            <a:spLocks noGrp="1"/>
          </p:cNvSpPr>
          <p:nvPr>
            <p:ph type="body" idx="1"/>
          </p:nvPr>
        </p:nvSpPr>
        <p:spPr>
          <a:xfrm>
            <a:off x="779075" y="1503550"/>
            <a:ext cx="28083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2000"/>
            </a:lvl1pPr>
            <a:lvl2pPr marL="914400" lvl="1" indent="-317500" rtl="0">
              <a:spcBef>
                <a:spcPts val="800"/>
              </a:spcBef>
              <a:spcAft>
                <a:spcPts val="0"/>
              </a:spcAft>
              <a:buSzPts val="1400"/>
              <a:buChar char="⬡"/>
              <a:defRPr sz="2000"/>
            </a:lvl2pPr>
            <a:lvl3pPr marL="1371600" lvl="2" indent="-317500" rtl="0">
              <a:spcBef>
                <a:spcPts val="800"/>
              </a:spcBef>
              <a:spcAft>
                <a:spcPts val="0"/>
              </a:spcAft>
              <a:buSzPts val="14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03" name="Google Shape;103;p6"/>
          <p:cNvSpPr txBox="1">
            <a:spLocks noGrp="1"/>
          </p:cNvSpPr>
          <p:nvPr>
            <p:ph type="body" idx="2"/>
          </p:nvPr>
        </p:nvSpPr>
        <p:spPr>
          <a:xfrm>
            <a:off x="3981304" y="1503550"/>
            <a:ext cx="28083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2000"/>
            </a:lvl1pPr>
            <a:lvl2pPr marL="914400" lvl="1" indent="-317500" rtl="0">
              <a:spcBef>
                <a:spcPts val="800"/>
              </a:spcBef>
              <a:spcAft>
                <a:spcPts val="0"/>
              </a:spcAft>
              <a:buSzPts val="1400"/>
              <a:buChar char="⬡"/>
              <a:defRPr sz="2000"/>
            </a:lvl2pPr>
            <a:lvl3pPr marL="1371600" lvl="2" indent="-317500" rtl="0">
              <a:spcBef>
                <a:spcPts val="800"/>
              </a:spcBef>
              <a:spcAft>
                <a:spcPts val="0"/>
              </a:spcAft>
              <a:buSzPts val="14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04" name="Google Shape;10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8"/>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126" name="Google Shape;126;p8"/>
          <p:cNvGrpSpPr/>
          <p:nvPr/>
        </p:nvGrpSpPr>
        <p:grpSpPr>
          <a:xfrm>
            <a:off x="6320991" y="-7"/>
            <a:ext cx="3630818" cy="5143498"/>
            <a:chOff x="6320991" y="-7"/>
            <a:chExt cx="3630818" cy="5143498"/>
          </a:xfrm>
        </p:grpSpPr>
        <p:sp>
          <p:nvSpPr>
            <p:cNvPr id="127" name="Google Shape;127;p8"/>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8" name="Google Shape;128;p8"/>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9" name="Google Shape;129;p8"/>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0" name="Google Shape;130;p8"/>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1" name="Google Shape;131;p8"/>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2" name="Google Shape;132;p8"/>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3" name="Google Shape;133;p8"/>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4" name="Google Shape;134;p8"/>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5" name="Google Shape;135;p8"/>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6" name="Google Shape;136;p8"/>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7" name="Google Shape;137;p8"/>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38" name="Google Shape;138;p8"/>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9" name="Google Shape;139;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7"/>
        <p:cNvGrpSpPr/>
        <p:nvPr/>
      </p:nvGrpSpPr>
      <p:grpSpPr>
        <a:xfrm>
          <a:off x="0" y="0"/>
          <a:ext cx="0" cy="0"/>
          <a:chOff x="0" y="0"/>
          <a:chExt cx="0" cy="0"/>
        </a:xfrm>
      </p:grpSpPr>
      <p:grpSp>
        <p:nvGrpSpPr>
          <p:cNvPr id="158" name="Google Shape;158;p10"/>
          <p:cNvGrpSpPr/>
          <p:nvPr/>
        </p:nvGrpSpPr>
        <p:grpSpPr>
          <a:xfrm>
            <a:off x="-981075" y="-3"/>
            <a:ext cx="11516344" cy="5143455"/>
            <a:chOff x="-981075" y="-3"/>
            <a:chExt cx="11516344" cy="5143455"/>
          </a:xfrm>
        </p:grpSpPr>
        <p:sp>
          <p:nvSpPr>
            <p:cNvPr id="159" name="Google Shape;159;p10"/>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0" name="Google Shape;160;p10"/>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1" name="Google Shape;161;p10"/>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2" name="Google Shape;162;p10"/>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3" name="Google Shape;163;p10"/>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4" name="Google Shape;164;p10"/>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5" name="Google Shape;165;p10"/>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6" name="Google Shape;166;p10"/>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7" name="Google Shape;167;p10"/>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8" name="Google Shape;168;p10"/>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9" name="Google Shape;169;p10"/>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0" name="Google Shape;170;p10"/>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71" name="Google Shape;171;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solidFill>
          <a:schemeClr val="accent1"/>
        </a:solidFill>
        <a:effectLst/>
      </p:bgPr>
    </p:bg>
    <p:spTree>
      <p:nvGrpSpPr>
        <p:cNvPr id="1" name="Shape 172"/>
        <p:cNvGrpSpPr/>
        <p:nvPr/>
      </p:nvGrpSpPr>
      <p:grpSpPr>
        <a:xfrm>
          <a:off x="0" y="0"/>
          <a:ext cx="0" cy="0"/>
          <a:chOff x="0" y="0"/>
          <a:chExt cx="0" cy="0"/>
        </a:xfrm>
      </p:grpSpPr>
      <p:sp>
        <p:nvSpPr>
          <p:cNvPr id="173" name="Google Shape;173;p11"/>
          <p:cNvSpPr txBox="1">
            <a:spLocks noGrp="1"/>
          </p:cNvSpPr>
          <p:nvPr>
            <p:ph type="sldNum" idx="12"/>
          </p:nvPr>
        </p:nvSpPr>
        <p:spPr>
          <a:xfrm>
            <a:off x="8480584" y="4749851"/>
            <a:ext cx="548700" cy="393600"/>
          </a:xfrm>
          <a:prstGeom prst="rect">
            <a:avLst/>
          </a:prstGeom>
          <a:noFill/>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74" name="Google Shape;174;p11"/>
          <p:cNvGrpSpPr/>
          <p:nvPr/>
        </p:nvGrpSpPr>
        <p:grpSpPr>
          <a:xfrm>
            <a:off x="-981075" y="-78100"/>
            <a:ext cx="11516344" cy="5221552"/>
            <a:chOff x="-981075" y="-78100"/>
            <a:chExt cx="11516344" cy="5221552"/>
          </a:xfrm>
        </p:grpSpPr>
        <p:sp>
          <p:nvSpPr>
            <p:cNvPr id="175" name="Google Shape;175;p11"/>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6" name="Google Shape;176;p11"/>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7" name="Google Shape;177;p11"/>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8" name="Google Shape;178;p11"/>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9" name="Google Shape;179;p11"/>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0" name="Google Shape;180;p11"/>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1" name="Google Shape;181;p11"/>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2" name="Google Shape;182;p11"/>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3" name="Google Shape;183;p11"/>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4" name="Google Shape;184;p11"/>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5" name="Google Shape;185;p11"/>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6" name="Google Shape;186;p11"/>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7" name="Google Shape;187;p11"/>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8" name="Google Shape;188;p11"/>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9" name="Google Shape;189;p11"/>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0" name="Google Shape;190;p11"/>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1" name="Google Shape;191;p11"/>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2" name="Google Shape;192;p11"/>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3" name="Google Shape;193;p11"/>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1pPr>
            <a:lvl2pPr lvl="1"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2pPr>
            <a:lvl3pPr lvl="2"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3pPr>
            <a:lvl4pPr lvl="3"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4pPr>
            <a:lvl5pPr lvl="4"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5pPr>
            <a:lvl6pPr lvl="5"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6pPr>
            <a:lvl7pPr lvl="6"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7pPr>
            <a:lvl8pPr lvl="7"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8pPr>
            <a:lvl9pPr lvl="8"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79100" y="1503550"/>
            <a:ext cx="6010500" cy="28842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1pPr>
            <a:lvl2pPr marL="914400" lvl="1" indent="-330200" rtl="0">
              <a:lnSpc>
                <a:spcPct val="115000"/>
              </a:lnSpc>
              <a:spcBef>
                <a:spcPts val="80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2pPr>
            <a:lvl3pPr marL="1371600" lvl="2" indent="-330200" rtl="0">
              <a:lnSpc>
                <a:spcPct val="115000"/>
              </a:lnSpc>
              <a:spcBef>
                <a:spcPts val="800"/>
              </a:spcBef>
              <a:spcAft>
                <a:spcPts val="0"/>
              </a:spcAft>
              <a:buClr>
                <a:schemeClr val="dk2"/>
              </a:buClr>
              <a:buSzPts val="1600"/>
              <a:buFont typeface="Catamaran Thin"/>
              <a:buChar char="⬡"/>
              <a:defRPr sz="2400">
                <a:solidFill>
                  <a:schemeClr val="dk1"/>
                </a:solidFill>
                <a:latin typeface="Catamaran Thin"/>
                <a:ea typeface="Catamaran Thin"/>
                <a:cs typeface="Catamaran Thin"/>
                <a:sym typeface="Catamaran Thin"/>
              </a:defRPr>
            </a:lvl3pPr>
            <a:lvl4pPr marL="1828800" lvl="3"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4pPr>
            <a:lvl5pPr marL="2286000" lvl="4"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5pPr>
            <a:lvl6pPr marL="2743200" lvl="5"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6pPr>
            <a:lvl7pPr marL="3200400" lvl="6"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7pPr>
            <a:lvl8pPr marL="3657600" lvl="7"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8pPr>
            <a:lvl9pPr marL="4114800" lvl="8" indent="-381000" rtl="0">
              <a:lnSpc>
                <a:spcPct val="115000"/>
              </a:lnSpc>
              <a:spcBef>
                <a:spcPts val="800"/>
              </a:spcBef>
              <a:spcAft>
                <a:spcPts val="80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Catamaran"/>
                <a:ea typeface="Catamaran"/>
                <a:cs typeface="Catamaran"/>
                <a:sym typeface="Catamaran"/>
              </a:defRPr>
            </a:lvl1pPr>
            <a:lvl2pPr lvl="1" algn="r" rtl="0">
              <a:buNone/>
              <a:defRPr sz="1300">
                <a:solidFill>
                  <a:schemeClr val="accent1"/>
                </a:solidFill>
                <a:latin typeface="Catamaran"/>
                <a:ea typeface="Catamaran"/>
                <a:cs typeface="Catamaran"/>
                <a:sym typeface="Catamaran"/>
              </a:defRPr>
            </a:lvl2pPr>
            <a:lvl3pPr lvl="2" algn="r" rtl="0">
              <a:buNone/>
              <a:defRPr sz="1300">
                <a:solidFill>
                  <a:schemeClr val="accent1"/>
                </a:solidFill>
                <a:latin typeface="Catamaran"/>
                <a:ea typeface="Catamaran"/>
                <a:cs typeface="Catamaran"/>
                <a:sym typeface="Catamaran"/>
              </a:defRPr>
            </a:lvl3pPr>
            <a:lvl4pPr lvl="3" algn="r" rtl="0">
              <a:buNone/>
              <a:defRPr sz="1300">
                <a:solidFill>
                  <a:schemeClr val="accent1"/>
                </a:solidFill>
                <a:latin typeface="Catamaran"/>
                <a:ea typeface="Catamaran"/>
                <a:cs typeface="Catamaran"/>
                <a:sym typeface="Catamaran"/>
              </a:defRPr>
            </a:lvl4pPr>
            <a:lvl5pPr lvl="4" algn="r" rtl="0">
              <a:buNone/>
              <a:defRPr sz="1300">
                <a:solidFill>
                  <a:schemeClr val="accent1"/>
                </a:solidFill>
                <a:latin typeface="Catamaran"/>
                <a:ea typeface="Catamaran"/>
                <a:cs typeface="Catamaran"/>
                <a:sym typeface="Catamaran"/>
              </a:defRPr>
            </a:lvl5pPr>
            <a:lvl6pPr lvl="5" algn="r" rtl="0">
              <a:buNone/>
              <a:defRPr sz="1300">
                <a:solidFill>
                  <a:schemeClr val="accent1"/>
                </a:solidFill>
                <a:latin typeface="Catamaran"/>
                <a:ea typeface="Catamaran"/>
                <a:cs typeface="Catamaran"/>
                <a:sym typeface="Catamaran"/>
              </a:defRPr>
            </a:lvl6pPr>
            <a:lvl7pPr lvl="6" algn="r" rtl="0">
              <a:buNone/>
              <a:defRPr sz="1300">
                <a:solidFill>
                  <a:schemeClr val="accent1"/>
                </a:solidFill>
                <a:latin typeface="Catamaran"/>
                <a:ea typeface="Catamaran"/>
                <a:cs typeface="Catamaran"/>
                <a:sym typeface="Catamaran"/>
              </a:defRPr>
            </a:lvl7pPr>
            <a:lvl8pPr lvl="7" algn="r" rtl="0">
              <a:buNone/>
              <a:defRPr sz="1300">
                <a:solidFill>
                  <a:schemeClr val="accent1"/>
                </a:solidFill>
                <a:latin typeface="Catamaran"/>
                <a:ea typeface="Catamaran"/>
                <a:cs typeface="Catamaran"/>
                <a:sym typeface="Catamaran"/>
              </a:defRPr>
            </a:lvl8pPr>
            <a:lvl9pPr lvl="8" algn="r" rtl="0">
              <a:buNone/>
              <a:defRPr sz="1300">
                <a:solidFill>
                  <a:schemeClr val="accen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1097/AJP.0000000000000272"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hyperlink" Target="https://doi.org/10.1016/j.vaccine.2018.11.034" TargetMode="External"/><Relationship Id="rId5" Type="http://schemas.openxmlformats.org/officeDocument/2006/relationships/hyperlink" Target="https://doi.org/10.1177/0009922811398959" TargetMode="External"/><Relationship Id="rId4" Type="http://schemas.openxmlformats.org/officeDocument/2006/relationships/hyperlink" Target="http://ppl.childpain.org/issues/v15n2_2013/v15n2_mcmurtry.pdf"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1007/s10578-004-3619-x" TargetMode="External"/><Relationship Id="rId7" Type="http://schemas.openxmlformats.org/officeDocument/2006/relationships/hyperlink" Target="https://doi.org/10.1016/j.rpsmen.2016.09.003"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hyperlink" Target="https://doi.org/10.1007/s40489-020-00199-7" TargetMode="External"/><Relationship Id="rId5" Type="http://schemas.openxmlformats.org/officeDocument/2006/relationships/hyperlink" Target="https://doi.org/10.1111/pan.12732" TargetMode="External"/><Relationship Id="rId4" Type="http://schemas.openxmlformats.org/officeDocument/2006/relationships/hyperlink" Target="https://doi.org/10.1007/s10803-006-0123-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177/1362361314527839"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hyperlink" Target="https://doi.org/10.1191/1478088706qp063oa" TargetMode="External"/><Relationship Id="rId5" Type="http://schemas.openxmlformats.org/officeDocument/2006/relationships/hyperlink" Target="https://doi.org/10.1111/jar.12002" TargetMode="External"/><Relationship Id="rId4" Type="http://schemas.openxmlformats.org/officeDocument/2006/relationships/hyperlink" Target="https://doi.org/10.1901/jaba.2006.30-0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7748/phc2011.12.21.10.26.c8850"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hyperlink" Target="https://doi.org/10.1007/s10803-020-04582-5" TargetMode="External"/><Relationship Id="rId4" Type="http://schemas.openxmlformats.org/officeDocument/2006/relationships/hyperlink" Target="https://psycnet.apa.org/doi/10.1016/j.rasd.2009.10.01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hyperlink" Target="https://www.chronogram.com/hudsonvalley/the-spectrum-of-care-autism-friendly-services-at-columbia-memorial-health/Content?oid=9823984" TargetMode="External"/><Relationship Id="rId4" Type="http://schemas.openxmlformats.org/officeDocument/2006/relationships/hyperlink" Target="https://sahealth.com/about/newsroom/methodist-childrens-hospital-establishes-regions-first-sensory-friendly-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12"/>
          <p:cNvSpPr txBox="1">
            <a:spLocks noGrp="1"/>
          </p:cNvSpPr>
          <p:nvPr>
            <p:ph type="ctrTitle"/>
          </p:nvPr>
        </p:nvSpPr>
        <p:spPr>
          <a:xfrm>
            <a:off x="294470" y="233879"/>
            <a:ext cx="5968678" cy="296713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t>Let’s Listen: </a:t>
            </a:r>
            <a:br>
              <a:rPr lang="en" sz="4000" dirty="0"/>
            </a:br>
            <a:r>
              <a:rPr lang="en" sz="4000" dirty="0"/>
              <a:t>What do Caregivers Have to say About Reducing Their Autistic Child’s Needle Fear and Pain?</a:t>
            </a:r>
            <a:endParaRPr sz="4000" dirty="0"/>
          </a:p>
        </p:txBody>
      </p:sp>
      <p:pic>
        <p:nvPicPr>
          <p:cNvPr id="6" name="Picture 5" descr="University of Guelph written in all capitals with University font.">
            <a:extLst>
              <a:ext uri="{FF2B5EF4-FFF2-40B4-BE49-F238E27FC236}">
                <a16:creationId xmlns:a16="http://schemas.microsoft.com/office/drawing/2014/main" id="{07217173-1817-8F42-A6CE-4D33E26AE2B9}"/>
              </a:ext>
            </a:extLst>
          </p:cNvPr>
          <p:cNvPicPr>
            <a:picLocks noChangeAspect="1"/>
          </p:cNvPicPr>
          <p:nvPr/>
        </p:nvPicPr>
        <p:blipFill>
          <a:blip r:embed="rId3"/>
          <a:stretch>
            <a:fillRect/>
          </a:stretch>
        </p:blipFill>
        <p:spPr>
          <a:xfrm>
            <a:off x="2778321" y="3767768"/>
            <a:ext cx="2550643" cy="1870032"/>
          </a:xfrm>
          <a:prstGeom prst="rect">
            <a:avLst/>
          </a:prstGeom>
        </p:spPr>
      </p:pic>
      <p:pic>
        <p:nvPicPr>
          <p:cNvPr id="12" name="Picture 11" descr="Image that reads Autism Scholars Award 2021. ">
            <a:extLst>
              <a:ext uri="{FF2B5EF4-FFF2-40B4-BE49-F238E27FC236}">
                <a16:creationId xmlns:a16="http://schemas.microsoft.com/office/drawing/2014/main" id="{3DD3E31A-B6B0-504F-BE6A-ED8AE54237BB}"/>
              </a:ext>
            </a:extLst>
          </p:cNvPr>
          <p:cNvPicPr>
            <a:picLocks noChangeAspect="1"/>
          </p:cNvPicPr>
          <p:nvPr/>
        </p:nvPicPr>
        <p:blipFill>
          <a:blip r:embed="rId4"/>
          <a:stretch>
            <a:fillRect/>
          </a:stretch>
        </p:blipFill>
        <p:spPr>
          <a:xfrm>
            <a:off x="-2" y="4909622"/>
            <a:ext cx="2444620" cy="241897"/>
          </a:xfrm>
          <a:prstGeom prst="rect">
            <a:avLst/>
          </a:prstGeom>
        </p:spPr>
      </p:pic>
      <p:pic>
        <p:nvPicPr>
          <p:cNvPr id="5" name="Picture 4" descr="Image that reads Ontario's Universities Partnering for a better future. There are colourful circles forming an ambiguous shape to the left of these words.">
            <a:extLst>
              <a:ext uri="{FF2B5EF4-FFF2-40B4-BE49-F238E27FC236}">
                <a16:creationId xmlns:a16="http://schemas.microsoft.com/office/drawing/2014/main" id="{AE95C9AE-A1A0-9044-ABB7-9375AC2CD394}"/>
              </a:ext>
            </a:extLst>
          </p:cNvPr>
          <p:cNvPicPr>
            <a:picLocks noChangeAspect="1"/>
          </p:cNvPicPr>
          <p:nvPr/>
        </p:nvPicPr>
        <p:blipFill>
          <a:blip r:embed="rId5"/>
          <a:stretch>
            <a:fillRect/>
          </a:stretch>
        </p:blipFill>
        <p:spPr>
          <a:xfrm>
            <a:off x="0" y="4329629"/>
            <a:ext cx="2444615" cy="579992"/>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BBD21071-27EC-354C-BB5A-923DC428364D}"/>
              </a:ext>
            </a:extLst>
          </p:cNvPr>
          <p:cNvPicPr>
            <a:picLocks noChangeAspect="1"/>
          </p:cNvPicPr>
          <p:nvPr/>
        </p:nvPicPr>
        <p:blipFill>
          <a:blip r:embed="rId6"/>
          <a:stretch>
            <a:fillRect/>
          </a:stretch>
        </p:blipFill>
        <p:spPr>
          <a:xfrm>
            <a:off x="5662670" y="4427248"/>
            <a:ext cx="3481330" cy="7242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Procedure</a:t>
            </a:r>
            <a:endParaRPr dirty="0"/>
          </a:p>
        </p:txBody>
      </p:sp>
      <p:sp>
        <p:nvSpPr>
          <p:cNvPr id="240" name="Google Shape;240;p17"/>
          <p:cNvSpPr txBox="1">
            <a:spLocks noGrp="1"/>
          </p:cNvSpPr>
          <p:nvPr>
            <p:ph type="body" idx="1"/>
          </p:nvPr>
        </p:nvSpPr>
        <p:spPr>
          <a:xfrm>
            <a:off x="1864875" y="1455051"/>
            <a:ext cx="6890059" cy="3491600"/>
          </a:xfrm>
          <a:prstGeom prst="rect">
            <a:avLst/>
          </a:prstGeom>
        </p:spPr>
        <p:txBody>
          <a:bodyPr spcFirstLastPara="1" wrap="square" lIns="0" tIns="0" rIns="0" bIns="0" anchor="t" anchorCtr="0">
            <a:noAutofit/>
          </a:bodyPr>
          <a:lstStyle/>
          <a:p>
            <a:pPr marL="127000" lvl="0" indent="0" algn="l" rtl="0">
              <a:spcBef>
                <a:spcPts val="0"/>
              </a:spcBef>
              <a:spcAft>
                <a:spcPts val="0"/>
              </a:spcAft>
              <a:buSzPts val="1600"/>
              <a:buNone/>
            </a:pPr>
            <a:endParaRPr lang="en-CA" dirty="0"/>
          </a:p>
          <a:p>
            <a:pPr marL="584200" lvl="0" indent="-457200" algn="l" rtl="0">
              <a:spcBef>
                <a:spcPts val="0"/>
              </a:spcBef>
              <a:spcAft>
                <a:spcPts val="0"/>
              </a:spcAft>
              <a:buSzPts val="1600"/>
              <a:buFont typeface="+mj-lt"/>
              <a:buAutoNum type="arabicPeriod"/>
            </a:pPr>
            <a:endParaRPr lang="en-CA" dirty="0"/>
          </a:p>
          <a:p>
            <a:pPr marL="584200" lvl="0" indent="-457200" algn="l" rtl="0">
              <a:spcBef>
                <a:spcPts val="0"/>
              </a:spcBef>
              <a:spcAft>
                <a:spcPts val="0"/>
              </a:spcAft>
              <a:buSzPts val="1600"/>
              <a:buFont typeface="+mj-lt"/>
              <a:buAutoNum type="arabicPeriod"/>
            </a:pPr>
            <a:endParaRPr lang="en-CA" dirty="0"/>
          </a:p>
          <a:p>
            <a:pPr marL="584200" lvl="0" indent="-457200" algn="l" rtl="0">
              <a:spcBef>
                <a:spcPts val="0"/>
              </a:spcBef>
              <a:spcAft>
                <a:spcPts val="0"/>
              </a:spcAft>
              <a:buSzPts val="1600"/>
              <a:buFont typeface="+mj-lt"/>
              <a:buAutoNum type="arabicPeriod"/>
            </a:pPr>
            <a:endParaRPr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17" name="Google Shape;1003;p47">
            <a:extLst>
              <a:ext uri="{FF2B5EF4-FFF2-40B4-BE49-F238E27FC236}">
                <a16:creationId xmlns:a16="http://schemas.microsoft.com/office/drawing/2014/main" id="{4AB896AA-E25E-DA40-8ADF-0A4021DB3807}"/>
              </a:ext>
              <a:ext uri="{C183D7F6-B498-43B3-948B-1728B52AA6E4}">
                <adec:decorative xmlns:adec="http://schemas.microsoft.com/office/drawing/2017/decorative" val="1"/>
              </a:ext>
            </a:extLst>
          </p:cNvPr>
          <p:cNvGrpSpPr/>
          <p:nvPr/>
        </p:nvGrpSpPr>
        <p:grpSpPr>
          <a:xfrm>
            <a:off x="497476" y="1754342"/>
            <a:ext cx="2535826" cy="2575695"/>
            <a:chOff x="2583325" y="2972875"/>
            <a:chExt cx="462850" cy="445750"/>
          </a:xfrm>
        </p:grpSpPr>
        <p:sp>
          <p:nvSpPr>
            <p:cNvPr id="18" name="Google Shape;1004;p47">
              <a:extLst>
                <a:ext uri="{FF2B5EF4-FFF2-40B4-BE49-F238E27FC236}">
                  <a16:creationId xmlns:a16="http://schemas.microsoft.com/office/drawing/2014/main" id="{8206D1DA-E531-FB4F-A4CC-F0DD1082299D}"/>
                </a:ext>
              </a:extLst>
            </p:cNvPr>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 name="Google Shape;1005;p47">
              <a:extLst>
                <a:ext uri="{FF2B5EF4-FFF2-40B4-BE49-F238E27FC236}">
                  <a16:creationId xmlns:a16="http://schemas.microsoft.com/office/drawing/2014/main" id="{3E443E9D-CB76-ED48-B870-4EACBBF6CFFD}"/>
                </a:ext>
              </a:extLst>
            </p:cNvPr>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7" name="Google Shape;909;p47">
            <a:extLst>
              <a:ext uri="{FF2B5EF4-FFF2-40B4-BE49-F238E27FC236}">
                <a16:creationId xmlns:a16="http://schemas.microsoft.com/office/drawing/2014/main" id="{FD011F95-FA21-2E4F-A10D-2570207DE17C}"/>
              </a:ext>
              <a:ext uri="{C183D7F6-B498-43B3-948B-1728B52AA6E4}">
                <adec:decorative xmlns:adec="http://schemas.microsoft.com/office/drawing/2017/decorative" val="1"/>
              </a:ext>
            </a:extLst>
          </p:cNvPr>
          <p:cNvGrpSpPr/>
          <p:nvPr/>
        </p:nvGrpSpPr>
        <p:grpSpPr>
          <a:xfrm>
            <a:off x="3449582" y="1638100"/>
            <a:ext cx="2196634" cy="2752850"/>
            <a:chOff x="1246775" y="910975"/>
            <a:chExt cx="439650" cy="523900"/>
          </a:xfrm>
        </p:grpSpPr>
        <p:sp>
          <p:nvSpPr>
            <p:cNvPr id="28" name="Google Shape;910;p47">
              <a:extLst>
                <a:ext uri="{FF2B5EF4-FFF2-40B4-BE49-F238E27FC236}">
                  <a16:creationId xmlns:a16="http://schemas.microsoft.com/office/drawing/2014/main" id="{173A60D3-11AE-2A42-A883-FB10EA450EAD}"/>
                </a:ext>
              </a:extLst>
            </p:cNvPr>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 name="Google Shape;911;p47">
              <a:extLst>
                <a:ext uri="{FF2B5EF4-FFF2-40B4-BE49-F238E27FC236}">
                  <a16:creationId xmlns:a16="http://schemas.microsoft.com/office/drawing/2014/main" id="{759D404F-A521-1E42-A82F-688DE8025DAB}"/>
                </a:ext>
              </a:extLst>
            </p:cNvPr>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 name="Google Shape;912;p47">
              <a:extLst>
                <a:ext uri="{FF2B5EF4-FFF2-40B4-BE49-F238E27FC236}">
                  <a16:creationId xmlns:a16="http://schemas.microsoft.com/office/drawing/2014/main" id="{84FF1A40-E362-4642-B7AA-779372AF3DC9}"/>
                </a:ext>
              </a:extLst>
            </p:cNvPr>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 name="TextBox 2">
            <a:extLst>
              <a:ext uri="{FF2B5EF4-FFF2-40B4-BE49-F238E27FC236}">
                <a16:creationId xmlns:a16="http://schemas.microsoft.com/office/drawing/2014/main" id="{81DA4333-61E4-AC4E-9BE7-3AA0F3C82B7F}"/>
              </a:ext>
            </a:extLst>
          </p:cNvPr>
          <p:cNvSpPr txBox="1"/>
          <p:nvPr/>
        </p:nvSpPr>
        <p:spPr>
          <a:xfrm>
            <a:off x="6429527" y="2340917"/>
            <a:ext cx="1754508" cy="461665"/>
          </a:xfrm>
          <a:prstGeom prst="rect">
            <a:avLst/>
          </a:prstGeom>
          <a:noFill/>
        </p:spPr>
        <p:txBody>
          <a:bodyPr wrap="square" rtlCol="0">
            <a:spAutoFit/>
          </a:bodyPr>
          <a:lstStyle/>
          <a:p>
            <a:r>
              <a:rPr lang="en-US" sz="2400" b="1" dirty="0">
                <a:solidFill>
                  <a:schemeClr val="tx1"/>
                </a:solidFill>
              </a:rPr>
              <a:t>Analyzed</a:t>
            </a:r>
          </a:p>
        </p:txBody>
      </p:sp>
      <p:grpSp>
        <p:nvGrpSpPr>
          <p:cNvPr id="31" name="Google Shape;1013;p47">
            <a:extLst>
              <a:ext uri="{FF2B5EF4-FFF2-40B4-BE49-F238E27FC236}">
                <a16:creationId xmlns:a16="http://schemas.microsoft.com/office/drawing/2014/main" id="{93F7FC40-2AF0-F646-BB41-84C4ECCA9743}"/>
              </a:ext>
            </a:extLst>
          </p:cNvPr>
          <p:cNvGrpSpPr/>
          <p:nvPr/>
        </p:nvGrpSpPr>
        <p:grpSpPr>
          <a:xfrm>
            <a:off x="6148225" y="1638100"/>
            <a:ext cx="2881059" cy="2669400"/>
            <a:chOff x="3955900" y="2984500"/>
            <a:chExt cx="414000" cy="422525"/>
          </a:xfrm>
        </p:grpSpPr>
        <p:sp>
          <p:nvSpPr>
            <p:cNvPr id="32" name="Google Shape;1014;p47">
              <a:extLst>
                <a:ext uri="{FF2B5EF4-FFF2-40B4-BE49-F238E27FC236}">
                  <a16:creationId xmlns:a16="http://schemas.microsoft.com/office/drawing/2014/main" id="{673DFA64-2851-5648-9D49-00F009E95DA6}"/>
                </a:ext>
              </a:extLst>
            </p:cNvPr>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 name="Google Shape;1016;p47">
              <a:extLst>
                <a:ext uri="{FF2B5EF4-FFF2-40B4-BE49-F238E27FC236}">
                  <a16:creationId xmlns:a16="http://schemas.microsoft.com/office/drawing/2014/main" id="{A35ED474-80D0-894E-BE6F-30929050FFBE}"/>
                </a:ext>
              </a:extLst>
            </p:cNvPr>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5" name="TextBox 34">
            <a:extLst>
              <a:ext uri="{FF2B5EF4-FFF2-40B4-BE49-F238E27FC236}">
                <a16:creationId xmlns:a16="http://schemas.microsoft.com/office/drawing/2014/main" id="{77F598F1-F327-1044-808F-A42A94141D67}"/>
              </a:ext>
            </a:extLst>
          </p:cNvPr>
          <p:cNvSpPr txBox="1"/>
          <p:nvPr/>
        </p:nvSpPr>
        <p:spPr>
          <a:xfrm>
            <a:off x="3716566" y="2374914"/>
            <a:ext cx="2047341" cy="461665"/>
          </a:xfrm>
          <a:prstGeom prst="rect">
            <a:avLst/>
          </a:prstGeom>
          <a:noFill/>
        </p:spPr>
        <p:txBody>
          <a:bodyPr wrap="square" rtlCol="0">
            <a:spAutoFit/>
          </a:bodyPr>
          <a:lstStyle/>
          <a:p>
            <a:r>
              <a:rPr lang="en-US" sz="2400" b="1" dirty="0">
                <a:solidFill>
                  <a:schemeClr val="bg1"/>
                </a:solidFill>
              </a:rPr>
              <a:t>Transcribed</a:t>
            </a:r>
          </a:p>
        </p:txBody>
      </p:sp>
      <p:sp>
        <p:nvSpPr>
          <p:cNvPr id="36" name="TextBox 35">
            <a:extLst>
              <a:ext uri="{FF2B5EF4-FFF2-40B4-BE49-F238E27FC236}">
                <a16:creationId xmlns:a16="http://schemas.microsoft.com/office/drawing/2014/main" id="{6BCEA8D0-36C8-B74A-969F-0E4C3CC082F6}"/>
              </a:ext>
            </a:extLst>
          </p:cNvPr>
          <p:cNvSpPr txBox="1"/>
          <p:nvPr/>
        </p:nvSpPr>
        <p:spPr>
          <a:xfrm>
            <a:off x="702577" y="2340917"/>
            <a:ext cx="2125622" cy="461665"/>
          </a:xfrm>
          <a:prstGeom prst="rect">
            <a:avLst/>
          </a:prstGeom>
          <a:noFill/>
        </p:spPr>
        <p:txBody>
          <a:bodyPr wrap="square" rtlCol="0">
            <a:spAutoFit/>
          </a:bodyPr>
          <a:lstStyle/>
          <a:p>
            <a:r>
              <a:rPr lang="en-US" sz="2400" b="1" dirty="0">
                <a:solidFill>
                  <a:schemeClr val="tx1"/>
                </a:solidFill>
              </a:rPr>
              <a:t>20 Interviews</a:t>
            </a:r>
          </a:p>
        </p:txBody>
      </p:sp>
    </p:spTree>
    <p:extLst>
      <p:ext uri="{BB962C8B-B14F-4D97-AF65-F5344CB8AC3E}">
        <p14:creationId xmlns:p14="http://schemas.microsoft.com/office/powerpoint/2010/main" val="318912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CAREGIVER DEMOGRAPHICS</a:t>
            </a:r>
            <a:endParaRPr dirty="0"/>
          </a:p>
        </p:txBody>
      </p:sp>
      <p:sp>
        <p:nvSpPr>
          <p:cNvPr id="208" name="Google Shape;208;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09" name="Google Shape;209;p13"/>
          <p:cNvGrpSpPr/>
          <p:nvPr/>
        </p:nvGrpSpPr>
        <p:grpSpPr>
          <a:xfrm>
            <a:off x="132749" y="915045"/>
            <a:ext cx="269364" cy="224087"/>
            <a:chOff x="1926350" y="995225"/>
            <a:chExt cx="428650" cy="356600"/>
          </a:xfrm>
        </p:grpSpPr>
        <p:sp>
          <p:nvSpPr>
            <p:cNvPr id="210" name="Google Shape;210;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1" name="Google Shape;211;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2" name="Google Shape;212;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3" name="Google Shape;213;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aphicFrame>
        <p:nvGraphicFramePr>
          <p:cNvPr id="18" name="Table 17">
            <a:extLst>
              <a:ext uri="{FF2B5EF4-FFF2-40B4-BE49-F238E27FC236}">
                <a16:creationId xmlns:a16="http://schemas.microsoft.com/office/drawing/2014/main" id="{AC92FE32-34BD-8048-BEC7-FC9C87F02988}"/>
              </a:ext>
            </a:extLst>
          </p:cNvPr>
          <p:cNvGraphicFramePr>
            <a:graphicFrameLocks noGrp="1"/>
          </p:cNvGraphicFramePr>
          <p:nvPr>
            <p:extLst>
              <p:ext uri="{D42A27DB-BD31-4B8C-83A1-F6EECF244321}">
                <p14:modId xmlns:p14="http://schemas.microsoft.com/office/powerpoint/2010/main" val="1840858737"/>
              </p:ext>
            </p:extLst>
          </p:nvPr>
        </p:nvGraphicFramePr>
        <p:xfrm>
          <a:off x="271265" y="1422612"/>
          <a:ext cx="7086467" cy="3101671"/>
        </p:xfrm>
        <a:graphic>
          <a:graphicData uri="http://schemas.openxmlformats.org/drawingml/2006/table">
            <a:tbl>
              <a:tblPr firstRow="1" firstCol="1" bandRow="1">
                <a:tableStyleId>{93EC2C83-4F27-46E9-AB52-EA9CB43B9D6F}</a:tableStyleId>
              </a:tblPr>
              <a:tblGrid>
                <a:gridCol w="1553009">
                  <a:extLst>
                    <a:ext uri="{9D8B030D-6E8A-4147-A177-3AD203B41FA5}">
                      <a16:colId xmlns:a16="http://schemas.microsoft.com/office/drawing/2014/main" val="1069694670"/>
                    </a:ext>
                  </a:extLst>
                </a:gridCol>
                <a:gridCol w="1344938">
                  <a:extLst>
                    <a:ext uri="{9D8B030D-6E8A-4147-A177-3AD203B41FA5}">
                      <a16:colId xmlns:a16="http://schemas.microsoft.com/office/drawing/2014/main" val="1195814567"/>
                    </a:ext>
                  </a:extLst>
                </a:gridCol>
                <a:gridCol w="1665161">
                  <a:extLst>
                    <a:ext uri="{9D8B030D-6E8A-4147-A177-3AD203B41FA5}">
                      <a16:colId xmlns:a16="http://schemas.microsoft.com/office/drawing/2014/main" val="2082418474"/>
                    </a:ext>
                  </a:extLst>
                </a:gridCol>
                <a:gridCol w="1477368">
                  <a:extLst>
                    <a:ext uri="{9D8B030D-6E8A-4147-A177-3AD203B41FA5}">
                      <a16:colId xmlns:a16="http://schemas.microsoft.com/office/drawing/2014/main" val="2473434389"/>
                    </a:ext>
                  </a:extLst>
                </a:gridCol>
                <a:gridCol w="1045991">
                  <a:extLst>
                    <a:ext uri="{9D8B030D-6E8A-4147-A177-3AD203B41FA5}">
                      <a16:colId xmlns:a16="http://schemas.microsoft.com/office/drawing/2014/main" val="1167188248"/>
                    </a:ext>
                  </a:extLst>
                </a:gridCol>
              </a:tblGrid>
              <a:tr h="342393">
                <a:tc gridSpan="5">
                  <a:txBody>
                    <a:bodyPr/>
                    <a:lstStyle/>
                    <a:p>
                      <a:pPr algn="ctr"/>
                      <a:r>
                        <a:rPr lang="en-CA" sz="2200" dirty="0">
                          <a:solidFill>
                            <a:srgbClr val="000000"/>
                          </a:solidFill>
                          <a:effectLst/>
                          <a:latin typeface="+mn-lt"/>
                          <a:cs typeface="Calibri" panose="020F0502020204030204" pitchFamily="34" charset="0"/>
                        </a:rPr>
                        <a:t>Caregivers (N = 20)</a:t>
                      </a: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1714207"/>
                  </a:ext>
                </a:extLst>
              </a:tr>
              <a:tr h="354932">
                <a:tc>
                  <a:txBody>
                    <a:bodyPr/>
                    <a:lstStyle/>
                    <a:p>
                      <a:r>
                        <a:rPr lang="en-CA" sz="2200" dirty="0">
                          <a:solidFill>
                            <a:srgbClr val="000000"/>
                          </a:solidFill>
                          <a:effectLst/>
                          <a:latin typeface="+mn-lt"/>
                          <a:cs typeface="Calibri" panose="020F0502020204030204" pitchFamily="34" charset="0"/>
                        </a:rPr>
                        <a:t>Age</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gridSpan="4">
                  <a:txBody>
                    <a:bodyPr/>
                    <a:lstStyle/>
                    <a:p>
                      <a:r>
                        <a:rPr lang="en-CA" sz="2200" i="1" dirty="0">
                          <a:solidFill>
                            <a:srgbClr val="000000"/>
                          </a:solidFill>
                          <a:effectLst/>
                          <a:latin typeface="+mn-lt"/>
                          <a:cs typeface="Calibri" panose="020F0502020204030204" pitchFamily="34" charset="0"/>
                        </a:rPr>
                        <a:t>M</a:t>
                      </a:r>
                      <a:r>
                        <a:rPr lang="en-CA" sz="2200" dirty="0">
                          <a:solidFill>
                            <a:srgbClr val="000000"/>
                          </a:solidFill>
                          <a:effectLst/>
                          <a:latin typeface="+mn-lt"/>
                          <a:cs typeface="Calibri" panose="020F0502020204030204" pitchFamily="34" charset="0"/>
                        </a:rPr>
                        <a:t> = 41 years</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5149527"/>
                  </a:ext>
                </a:extLst>
              </a:tr>
              <a:tr h="601086">
                <a:tc>
                  <a:txBody>
                    <a:bodyPr/>
                    <a:lstStyle/>
                    <a:p>
                      <a:r>
                        <a:rPr lang="en-CA" sz="2200" dirty="0">
                          <a:solidFill>
                            <a:srgbClr val="000000"/>
                          </a:solidFill>
                          <a:effectLst/>
                          <a:latin typeface="+mn-lt"/>
                          <a:cs typeface="Calibri" panose="020F0502020204030204" pitchFamily="34" charset="0"/>
                        </a:rPr>
                        <a:t>Gender </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200" dirty="0">
                          <a:solidFill>
                            <a:srgbClr val="000000"/>
                          </a:solidFill>
                          <a:effectLst/>
                          <a:latin typeface="+mn-lt"/>
                          <a:cs typeface="Calibri" panose="020F0502020204030204" pitchFamily="34" charset="0"/>
                        </a:rPr>
                        <a:t>2 Male</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200" dirty="0">
                          <a:solidFill>
                            <a:srgbClr val="000000"/>
                          </a:solidFill>
                          <a:effectLst/>
                          <a:latin typeface="+mn-lt"/>
                          <a:cs typeface="Calibri" panose="020F0502020204030204" pitchFamily="34" charset="0"/>
                        </a:rPr>
                        <a:t>18 Female</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gridSpan="2">
                  <a:txBody>
                    <a:bodyPr/>
                    <a:lstStyle/>
                    <a:p>
                      <a:r>
                        <a:rPr lang="en-CA" sz="2200" dirty="0">
                          <a:solidFill>
                            <a:srgbClr val="000000"/>
                          </a:solidFill>
                          <a:effectLst/>
                          <a:latin typeface="+mn-lt"/>
                          <a:cs typeface="Calibri" panose="020F0502020204030204" pitchFamily="34" charset="0"/>
                        </a:rPr>
                        <a:t> </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371244469"/>
                  </a:ext>
                </a:extLst>
              </a:tr>
              <a:tr h="901630">
                <a:tc>
                  <a:txBody>
                    <a:bodyPr/>
                    <a:lstStyle/>
                    <a:p>
                      <a:r>
                        <a:rPr lang="en-CA" sz="2200">
                          <a:solidFill>
                            <a:srgbClr val="000000"/>
                          </a:solidFill>
                          <a:effectLst/>
                          <a:latin typeface="+mn-lt"/>
                          <a:cs typeface="Calibri" panose="020F0502020204030204" pitchFamily="34" charset="0"/>
                        </a:rPr>
                        <a:t>Relation to child</a:t>
                      </a:r>
                      <a:endParaRPr lang="en-CA" sz="220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200" dirty="0">
                          <a:solidFill>
                            <a:srgbClr val="000000"/>
                          </a:solidFill>
                          <a:effectLst/>
                          <a:latin typeface="+mn-lt"/>
                          <a:cs typeface="Calibri" panose="020F0502020204030204" pitchFamily="34" charset="0"/>
                        </a:rPr>
                        <a:t>2 Fathers</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200" dirty="0">
                          <a:solidFill>
                            <a:srgbClr val="000000"/>
                          </a:solidFill>
                          <a:effectLst/>
                          <a:latin typeface="+mn-lt"/>
                          <a:cs typeface="Calibri" panose="020F0502020204030204" pitchFamily="34" charset="0"/>
                        </a:rPr>
                        <a:t>18 Mothers </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gridSpan="2">
                  <a:txBody>
                    <a:bodyPr/>
                    <a:lstStyle/>
                    <a:p>
                      <a:r>
                        <a:rPr lang="en-CA" sz="2200" dirty="0">
                          <a:solidFill>
                            <a:srgbClr val="000000"/>
                          </a:solidFill>
                          <a:effectLst/>
                          <a:latin typeface="+mn-lt"/>
                          <a:cs typeface="Calibri" panose="020F0502020204030204" pitchFamily="34" charset="0"/>
                        </a:rPr>
                        <a:t> </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681731393"/>
                  </a:ext>
                </a:extLst>
              </a:tr>
              <a:tr h="901630">
                <a:tc>
                  <a:txBody>
                    <a:bodyPr/>
                    <a:lstStyle/>
                    <a:p>
                      <a:r>
                        <a:rPr lang="en-CA" sz="2200">
                          <a:solidFill>
                            <a:srgbClr val="000000"/>
                          </a:solidFill>
                          <a:effectLst/>
                          <a:latin typeface="+mn-lt"/>
                          <a:cs typeface="Calibri" panose="020F0502020204030204" pitchFamily="34" charset="0"/>
                        </a:rPr>
                        <a:t>Provide of Residence </a:t>
                      </a:r>
                      <a:endParaRPr lang="en-CA" sz="220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200">
                          <a:solidFill>
                            <a:srgbClr val="000000"/>
                          </a:solidFill>
                          <a:effectLst/>
                          <a:latin typeface="+mn-lt"/>
                          <a:cs typeface="Calibri" panose="020F0502020204030204" pitchFamily="34" charset="0"/>
                        </a:rPr>
                        <a:t>15 Ontario</a:t>
                      </a:r>
                      <a:endParaRPr lang="en-CA" sz="220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200" dirty="0">
                          <a:solidFill>
                            <a:srgbClr val="000000"/>
                          </a:solidFill>
                          <a:effectLst/>
                          <a:latin typeface="+mn-lt"/>
                          <a:cs typeface="Calibri" panose="020F0502020204030204" pitchFamily="34" charset="0"/>
                        </a:rPr>
                        <a:t>1 Quebec</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200" dirty="0">
                          <a:solidFill>
                            <a:srgbClr val="000000"/>
                          </a:solidFill>
                          <a:effectLst/>
                          <a:latin typeface="+mn-lt"/>
                          <a:cs typeface="Calibri" panose="020F0502020204030204" pitchFamily="34" charset="0"/>
                        </a:rPr>
                        <a:t>1 New Brunswick</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200" dirty="0">
                          <a:solidFill>
                            <a:srgbClr val="000000"/>
                          </a:solidFill>
                          <a:effectLst/>
                          <a:latin typeface="+mn-lt"/>
                          <a:cs typeface="Calibri" panose="020F0502020204030204" pitchFamily="34" charset="0"/>
                        </a:rPr>
                        <a:t>1 Nova Scotia</a:t>
                      </a:r>
                      <a:endParaRPr lang="en-CA" sz="2200" dirty="0">
                        <a:solidFill>
                          <a:srgbClr val="000000"/>
                        </a:solidFill>
                        <a:effectLst/>
                        <a:latin typeface="+mn-lt"/>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3100713621"/>
                  </a:ext>
                </a:extLst>
              </a:tr>
            </a:tbl>
          </a:graphicData>
        </a:graphic>
      </p:graphicFrame>
    </p:spTree>
    <p:extLst>
      <p:ext uri="{BB962C8B-B14F-4D97-AF65-F5344CB8AC3E}">
        <p14:creationId xmlns:p14="http://schemas.microsoft.com/office/powerpoint/2010/main" val="1297326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CHILD DEMOGRAPHICS</a:t>
            </a:r>
            <a:endParaRPr dirty="0"/>
          </a:p>
        </p:txBody>
      </p:sp>
      <p:sp>
        <p:nvSpPr>
          <p:cNvPr id="208" name="Google Shape;208;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209" name="Google Shape;209;p13"/>
          <p:cNvGrpSpPr/>
          <p:nvPr/>
        </p:nvGrpSpPr>
        <p:grpSpPr>
          <a:xfrm>
            <a:off x="132749" y="915045"/>
            <a:ext cx="269364" cy="224087"/>
            <a:chOff x="1926350" y="995225"/>
            <a:chExt cx="428650" cy="356600"/>
          </a:xfrm>
        </p:grpSpPr>
        <p:sp>
          <p:nvSpPr>
            <p:cNvPr id="210" name="Google Shape;210;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1" name="Google Shape;211;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2" name="Google Shape;212;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3" name="Google Shape;213;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aphicFrame>
        <p:nvGraphicFramePr>
          <p:cNvPr id="18" name="Table 17">
            <a:extLst>
              <a:ext uri="{FF2B5EF4-FFF2-40B4-BE49-F238E27FC236}">
                <a16:creationId xmlns:a16="http://schemas.microsoft.com/office/drawing/2014/main" id="{AC92FE32-34BD-8048-BEC7-FC9C87F02988}"/>
              </a:ext>
            </a:extLst>
          </p:cNvPr>
          <p:cNvGraphicFramePr>
            <a:graphicFrameLocks noGrp="1"/>
          </p:cNvGraphicFramePr>
          <p:nvPr>
            <p:extLst>
              <p:ext uri="{D42A27DB-BD31-4B8C-83A1-F6EECF244321}">
                <p14:modId xmlns:p14="http://schemas.microsoft.com/office/powerpoint/2010/main" val="4062499016"/>
              </p:ext>
            </p:extLst>
          </p:nvPr>
        </p:nvGraphicFramePr>
        <p:xfrm>
          <a:off x="271264" y="1422611"/>
          <a:ext cx="7398499" cy="3302429"/>
        </p:xfrm>
        <a:graphic>
          <a:graphicData uri="http://schemas.openxmlformats.org/drawingml/2006/table">
            <a:tbl>
              <a:tblPr firstRow="1" firstCol="1" bandRow="1">
                <a:tableStyleId>{93EC2C83-4F27-46E9-AB52-EA9CB43B9D6F}</a:tableStyleId>
              </a:tblPr>
              <a:tblGrid>
                <a:gridCol w="2191057">
                  <a:extLst>
                    <a:ext uri="{9D8B030D-6E8A-4147-A177-3AD203B41FA5}">
                      <a16:colId xmlns:a16="http://schemas.microsoft.com/office/drawing/2014/main" val="1069694670"/>
                    </a:ext>
                  </a:extLst>
                </a:gridCol>
                <a:gridCol w="1426141">
                  <a:extLst>
                    <a:ext uri="{9D8B030D-6E8A-4147-A177-3AD203B41FA5}">
                      <a16:colId xmlns:a16="http://schemas.microsoft.com/office/drawing/2014/main" val="1195814567"/>
                    </a:ext>
                  </a:extLst>
                </a:gridCol>
                <a:gridCol w="1813830">
                  <a:extLst>
                    <a:ext uri="{9D8B030D-6E8A-4147-A177-3AD203B41FA5}">
                      <a16:colId xmlns:a16="http://schemas.microsoft.com/office/drawing/2014/main" val="2082418474"/>
                    </a:ext>
                  </a:extLst>
                </a:gridCol>
                <a:gridCol w="1967471">
                  <a:extLst>
                    <a:ext uri="{9D8B030D-6E8A-4147-A177-3AD203B41FA5}">
                      <a16:colId xmlns:a16="http://schemas.microsoft.com/office/drawing/2014/main" val="2473434389"/>
                    </a:ext>
                  </a:extLst>
                </a:gridCol>
              </a:tblGrid>
              <a:tr h="328830">
                <a:tc gridSpan="4">
                  <a:txBody>
                    <a:bodyPr/>
                    <a:lstStyle/>
                    <a:p>
                      <a:pPr algn="ctr"/>
                      <a:r>
                        <a:rPr lang="en-CA" sz="2000" dirty="0">
                          <a:effectLst/>
                          <a:latin typeface="+mn-lt"/>
                          <a:cs typeface="Calibri" panose="020F0502020204030204" pitchFamily="34" charset="0"/>
                        </a:rPr>
                        <a:t>Children &amp; Adolescents (N = 20)</a:t>
                      </a: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1714207"/>
                  </a:ext>
                </a:extLst>
              </a:tr>
              <a:tr h="328180">
                <a:tc>
                  <a:txBody>
                    <a:bodyPr/>
                    <a:lstStyle/>
                    <a:p>
                      <a:r>
                        <a:rPr lang="en-CA" sz="2000" dirty="0">
                          <a:effectLst/>
                          <a:latin typeface="+mn-lt"/>
                          <a:cs typeface="Calibri" panose="020F0502020204030204" pitchFamily="34" charset="0"/>
                        </a:rPr>
                        <a:t>Age</a:t>
                      </a:r>
                      <a:endParaRPr lang="en-CA" sz="2000" dirty="0">
                        <a:effectLst/>
                        <a:latin typeface="+mn-lt"/>
                        <a:ea typeface="Times New Roman" panose="02020603050405020304" pitchFamily="18" charset="0"/>
                        <a:cs typeface="Calibri" panose="020F0502020204030204" pitchFamily="34" charset="0"/>
                      </a:endParaRPr>
                    </a:p>
                  </a:txBody>
                  <a:tcPr marL="68580" marR="68580" marT="0" marB="0"/>
                </a:tc>
                <a:tc gridSpan="3">
                  <a:txBody>
                    <a:bodyPr/>
                    <a:lstStyle/>
                    <a:p>
                      <a:r>
                        <a:rPr lang="en-CA" sz="2000" i="1" dirty="0">
                          <a:effectLst/>
                          <a:latin typeface="+mn-lt"/>
                          <a:cs typeface="Calibri" panose="020F0502020204030204" pitchFamily="34" charset="0"/>
                        </a:rPr>
                        <a:t>M</a:t>
                      </a:r>
                      <a:r>
                        <a:rPr lang="en-CA" sz="2000" dirty="0">
                          <a:effectLst/>
                          <a:latin typeface="+mn-lt"/>
                          <a:cs typeface="Calibri" panose="020F0502020204030204" pitchFamily="34" charset="0"/>
                        </a:rPr>
                        <a:t> = 10 years (4 to 17 years)</a:t>
                      </a:r>
                      <a:endParaRPr lang="en-CA" sz="2000" dirty="0">
                        <a:effectLst/>
                        <a:latin typeface="+mn-lt"/>
                        <a:ea typeface="Times New Roman" panose="02020603050405020304" pitchFamily="18" charset="0"/>
                        <a:cs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5149527"/>
                  </a:ext>
                </a:extLst>
              </a:tr>
              <a:tr h="555781">
                <a:tc>
                  <a:txBody>
                    <a:bodyPr/>
                    <a:lstStyle/>
                    <a:p>
                      <a:r>
                        <a:rPr lang="en-CA" sz="2000" dirty="0">
                          <a:effectLst/>
                          <a:latin typeface="+mn-lt"/>
                          <a:cs typeface="Calibri" panose="020F0502020204030204" pitchFamily="34" charset="0"/>
                        </a:rPr>
                        <a:t>Gender </a:t>
                      </a:r>
                      <a:endParaRPr lang="en-CA" sz="2000" dirty="0">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000" dirty="0">
                          <a:effectLst/>
                          <a:latin typeface="+mn-lt"/>
                          <a:cs typeface="Calibri" panose="020F0502020204030204" pitchFamily="34" charset="0"/>
                        </a:rPr>
                        <a:t>14 Male</a:t>
                      </a:r>
                      <a:endParaRPr lang="en-CA" sz="2000" dirty="0">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000" dirty="0">
                          <a:effectLst/>
                          <a:latin typeface="+mn-lt"/>
                          <a:cs typeface="Calibri" panose="020F0502020204030204" pitchFamily="34" charset="0"/>
                        </a:rPr>
                        <a:t>6 Female</a:t>
                      </a:r>
                      <a:endParaRPr lang="en-CA" sz="2000" dirty="0">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000" dirty="0">
                          <a:effectLst/>
                          <a:latin typeface="+mn-lt"/>
                          <a:cs typeface="Calibri" panose="020F0502020204030204" pitchFamily="34" charset="0"/>
                        </a:rPr>
                        <a:t> </a:t>
                      </a:r>
                      <a:endParaRPr lang="en-CA" sz="2000" dirty="0">
                        <a:effectLst/>
                        <a:latin typeface="+mn-lt"/>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371244469"/>
                  </a:ext>
                </a:extLst>
              </a:tr>
              <a:tr h="1175238">
                <a:tc>
                  <a:txBody>
                    <a:bodyPr/>
                    <a:lstStyle/>
                    <a:p>
                      <a:r>
                        <a:rPr lang="en-CA" sz="2000" dirty="0">
                          <a:effectLst/>
                          <a:latin typeface="+mn-lt"/>
                          <a:cs typeface="Calibri" panose="020F0502020204030204" pitchFamily="34" charset="0"/>
                        </a:rPr>
                        <a:t>Communication</a:t>
                      </a:r>
                      <a:endParaRPr lang="en-CA" sz="2000" dirty="0">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000" dirty="0">
                          <a:effectLst/>
                          <a:latin typeface="+mn-lt"/>
                          <a:ea typeface="Times New Roman" panose="02020603050405020304" pitchFamily="18" charset="0"/>
                          <a:cs typeface="Calibri" panose="020F0502020204030204" pitchFamily="34" charset="0"/>
                        </a:rPr>
                        <a:t>14 Verbal</a:t>
                      </a:r>
                    </a:p>
                  </a:txBody>
                  <a:tcPr marL="68580" marR="68580" marT="0" marB="0"/>
                </a:tc>
                <a:tc>
                  <a:txBody>
                    <a:bodyPr/>
                    <a:lstStyle/>
                    <a:p>
                      <a:r>
                        <a:rPr lang="en-CA" sz="2000" dirty="0">
                          <a:effectLst/>
                          <a:latin typeface="+mn-lt"/>
                          <a:ea typeface="Times New Roman" panose="02020603050405020304" pitchFamily="18" charset="0"/>
                          <a:cs typeface="Calibri" panose="020F0502020204030204" pitchFamily="34" charset="0"/>
                        </a:rPr>
                        <a:t>4 Non-verbal</a:t>
                      </a:r>
                    </a:p>
                  </a:txBody>
                  <a:tcPr marL="68580" marR="68580" marT="0" marB="0"/>
                </a:tc>
                <a:tc>
                  <a:txBody>
                    <a:bodyPr/>
                    <a:lstStyle/>
                    <a:p>
                      <a:r>
                        <a:rPr lang="en-CA" sz="2000" dirty="0">
                          <a:effectLst/>
                          <a:latin typeface="+mn-lt"/>
                          <a:cs typeface="Calibri" panose="020F0502020204030204" pitchFamily="34" charset="0"/>
                        </a:rPr>
                        <a:t> 2 lose verbal communication when anxious</a:t>
                      </a:r>
                      <a:endParaRPr lang="en-CA" sz="2000" dirty="0">
                        <a:effectLst/>
                        <a:latin typeface="+mn-lt"/>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3681731393"/>
                  </a:ext>
                </a:extLst>
              </a:tr>
              <a:tr h="868113">
                <a:tc>
                  <a:txBody>
                    <a:bodyPr/>
                    <a:lstStyle/>
                    <a:p>
                      <a:r>
                        <a:rPr lang="en-CA" sz="2000" dirty="0">
                          <a:effectLst/>
                          <a:latin typeface="+mn-lt"/>
                          <a:cs typeface="Calibri" panose="020F0502020204030204" pitchFamily="34" charset="0"/>
                        </a:rPr>
                        <a:t>Needle Fear Level</a:t>
                      </a:r>
                    </a:p>
                    <a:p>
                      <a:r>
                        <a:rPr lang="en-CA" sz="2000" i="1" dirty="0">
                          <a:effectLst/>
                          <a:latin typeface="+mn-lt"/>
                          <a:ea typeface="Times New Roman" panose="02020603050405020304" pitchFamily="18" charset="0"/>
                          <a:cs typeface="Calibri" panose="020F0502020204030204" pitchFamily="34" charset="0"/>
                        </a:rPr>
                        <a:t>M</a:t>
                      </a:r>
                      <a:r>
                        <a:rPr lang="en-CA" sz="2000" dirty="0">
                          <a:effectLst/>
                          <a:latin typeface="+mn-lt"/>
                          <a:ea typeface="Times New Roman" panose="02020603050405020304" pitchFamily="18" charset="0"/>
                          <a:cs typeface="Calibri" panose="020F0502020204030204" pitchFamily="34" charset="0"/>
                        </a:rPr>
                        <a:t> = 8/10 rating</a:t>
                      </a:r>
                    </a:p>
                  </a:txBody>
                  <a:tcPr marL="68580" marR="68580" marT="0" marB="0"/>
                </a:tc>
                <a:tc>
                  <a:txBody>
                    <a:bodyPr/>
                    <a:lstStyle/>
                    <a:p>
                      <a:r>
                        <a:rPr lang="en-CA" sz="2000" dirty="0">
                          <a:effectLst/>
                          <a:latin typeface="+mn-lt"/>
                          <a:cs typeface="Calibri" panose="020F0502020204030204" pitchFamily="34" charset="0"/>
                        </a:rPr>
                        <a:t>18 High</a:t>
                      </a:r>
                      <a:endParaRPr lang="en-CA" sz="2000" dirty="0">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000" dirty="0">
                          <a:effectLst/>
                          <a:latin typeface="+mn-lt"/>
                          <a:cs typeface="Calibri" panose="020F0502020204030204" pitchFamily="34" charset="0"/>
                        </a:rPr>
                        <a:t>1 Moderate</a:t>
                      </a:r>
                      <a:endParaRPr lang="en-CA" sz="2000" dirty="0">
                        <a:effectLst/>
                        <a:latin typeface="+mn-lt"/>
                        <a:ea typeface="Times New Roman" panose="02020603050405020304" pitchFamily="18" charset="0"/>
                        <a:cs typeface="Calibri" panose="020F0502020204030204" pitchFamily="34" charset="0"/>
                      </a:endParaRPr>
                    </a:p>
                  </a:txBody>
                  <a:tcPr marL="68580" marR="68580" marT="0" marB="0"/>
                </a:tc>
                <a:tc>
                  <a:txBody>
                    <a:bodyPr/>
                    <a:lstStyle/>
                    <a:p>
                      <a:r>
                        <a:rPr lang="en-CA" sz="2000" dirty="0">
                          <a:effectLst/>
                          <a:latin typeface="+mn-lt"/>
                          <a:cs typeface="Calibri" panose="020F0502020204030204" pitchFamily="34" charset="0"/>
                        </a:rPr>
                        <a:t>1 Low</a:t>
                      </a:r>
                      <a:endParaRPr lang="en-CA" sz="2000" dirty="0">
                        <a:effectLst/>
                        <a:latin typeface="+mn-lt"/>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3100713621"/>
                  </a:ext>
                </a:extLst>
              </a:tr>
            </a:tbl>
          </a:graphicData>
        </a:graphic>
      </p:graphicFrame>
    </p:spTree>
    <p:extLst>
      <p:ext uri="{BB962C8B-B14F-4D97-AF65-F5344CB8AC3E}">
        <p14:creationId xmlns:p14="http://schemas.microsoft.com/office/powerpoint/2010/main" val="348522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Data Analysis</a:t>
            </a:r>
            <a:endParaRPr dirty="0"/>
          </a:p>
        </p:txBody>
      </p:sp>
      <p:sp>
        <p:nvSpPr>
          <p:cNvPr id="228" name="Google Shape;228;p15"/>
          <p:cNvSpPr txBox="1"/>
          <p:nvPr/>
        </p:nvSpPr>
        <p:spPr>
          <a:xfrm>
            <a:off x="77600" y="2201325"/>
            <a:ext cx="2004000" cy="2201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n" sz="9600" b="1" dirty="0">
                <a:solidFill>
                  <a:schemeClr val="lt1"/>
                </a:solidFill>
                <a:latin typeface="Catamaran"/>
                <a:ea typeface="Catamaran"/>
                <a:cs typeface="Catamaran"/>
                <a:sym typeface="Catamaran"/>
              </a:rPr>
              <a:t>3</a:t>
            </a:r>
            <a:endParaRPr sz="9600" b="1" dirty="0">
              <a:solidFill>
                <a:schemeClr val="lt1"/>
              </a:solidFill>
              <a:latin typeface="Catamaran"/>
              <a:ea typeface="Catamaran"/>
              <a:cs typeface="Catamaran"/>
              <a:sym typeface="Catamaran"/>
            </a:endParaRPr>
          </a:p>
        </p:txBody>
      </p:sp>
    </p:spTree>
    <p:extLst>
      <p:ext uri="{BB962C8B-B14F-4D97-AF65-F5344CB8AC3E}">
        <p14:creationId xmlns:p14="http://schemas.microsoft.com/office/powerpoint/2010/main" val="194371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76C6-D3F4-504A-B64E-65CA6B4BE0AE}"/>
              </a:ext>
            </a:extLst>
          </p:cNvPr>
          <p:cNvSpPr>
            <a:spLocks noGrp="1"/>
          </p:cNvSpPr>
          <p:nvPr>
            <p:ph type="title"/>
          </p:nvPr>
        </p:nvSpPr>
        <p:spPr/>
        <p:txBody>
          <a:bodyPr/>
          <a:lstStyle/>
          <a:p>
            <a:r>
              <a:rPr lang="en-US" dirty="0"/>
              <a:t>Thematic Analysis</a:t>
            </a:r>
          </a:p>
        </p:txBody>
      </p:sp>
      <p:sp>
        <p:nvSpPr>
          <p:cNvPr id="3" name="Text Placeholder 2">
            <a:extLst>
              <a:ext uri="{FF2B5EF4-FFF2-40B4-BE49-F238E27FC236}">
                <a16:creationId xmlns:a16="http://schemas.microsoft.com/office/drawing/2014/main" id="{1E00E52F-B212-0944-9BA4-640924109642}"/>
              </a:ext>
            </a:extLst>
          </p:cNvPr>
          <p:cNvSpPr>
            <a:spLocks noGrp="1"/>
          </p:cNvSpPr>
          <p:nvPr>
            <p:ph type="body" idx="1"/>
          </p:nvPr>
        </p:nvSpPr>
        <p:spPr/>
        <p:txBody>
          <a:bodyPr/>
          <a:lstStyle/>
          <a:p>
            <a:pPr>
              <a:buFont typeface="Wingdings" pitchFamily="2" charset="2"/>
              <a:buChar char="v"/>
            </a:pPr>
            <a:r>
              <a:rPr lang="en-US" dirty="0">
                <a:latin typeface="Arial" panose="020B0604020202020204" pitchFamily="34" charset="0"/>
                <a:cs typeface="Arial" panose="020B0604020202020204" pitchFamily="34" charset="0"/>
              </a:rPr>
              <a:t>Themes = patterns in the data. </a:t>
            </a:r>
          </a:p>
          <a:p>
            <a:endParaRPr lang="en-US" dirty="0">
              <a:latin typeface="Arial" panose="020B0604020202020204" pitchFamily="34" charset="0"/>
              <a:cs typeface="Arial" panose="020B0604020202020204" pitchFamily="34" charset="0"/>
            </a:endParaRPr>
          </a:p>
          <a:p>
            <a:pPr>
              <a:buFont typeface="Wingdings" pitchFamily="2" charset="2"/>
              <a:buChar char="v"/>
            </a:pPr>
            <a:r>
              <a:rPr lang="en-US" dirty="0">
                <a:latin typeface="Arial" panose="020B0604020202020204" pitchFamily="34" charset="0"/>
                <a:cs typeface="Arial" panose="020B0604020202020204" pitchFamily="34" charset="0"/>
              </a:rPr>
              <a:t>Inductive (data-driven). </a:t>
            </a:r>
          </a:p>
          <a:p>
            <a:endParaRPr lang="en-US" dirty="0">
              <a:latin typeface="Arial" panose="020B0604020202020204" pitchFamily="34" charset="0"/>
              <a:cs typeface="Arial" panose="020B0604020202020204" pitchFamily="34" charset="0"/>
            </a:endParaRPr>
          </a:p>
          <a:p>
            <a:pPr>
              <a:buFont typeface="Wingdings" pitchFamily="2" charset="2"/>
              <a:buChar char="v"/>
            </a:pPr>
            <a:r>
              <a:rPr lang="en-US" dirty="0">
                <a:latin typeface="Arial" panose="020B0604020202020204" pitchFamily="34" charset="0"/>
                <a:cs typeface="Arial" panose="020B0604020202020204" pitchFamily="34" charset="0"/>
              </a:rPr>
              <a:t>Reflexive. </a:t>
            </a:r>
          </a:p>
          <a:p>
            <a:pPr marL="127000" indent="0">
              <a:buNone/>
            </a:pPr>
            <a:endParaRPr lang="en-US" dirty="0">
              <a:latin typeface="Arial" panose="020B0604020202020204" pitchFamily="34" charset="0"/>
              <a:cs typeface="Arial" panose="020B0604020202020204" pitchFamily="34" charset="0"/>
            </a:endParaRPr>
          </a:p>
          <a:p>
            <a:pPr marL="127000" indent="0">
              <a:buNone/>
            </a:pPr>
            <a:endParaRPr lang="en-US" dirty="0">
              <a:latin typeface="Arial" panose="020B0604020202020204" pitchFamily="34" charset="0"/>
              <a:cs typeface="Arial" panose="020B0604020202020204" pitchFamily="34" charset="0"/>
            </a:endParaRPr>
          </a:p>
          <a:p>
            <a:pPr lvl="1"/>
            <a:endParaRPr lang="en-US" dirty="0"/>
          </a:p>
        </p:txBody>
      </p:sp>
      <p:sp>
        <p:nvSpPr>
          <p:cNvPr id="4" name="Slide Number Placeholder 3">
            <a:extLst>
              <a:ext uri="{FF2B5EF4-FFF2-40B4-BE49-F238E27FC236}">
                <a16:creationId xmlns:a16="http://schemas.microsoft.com/office/drawing/2014/main" id="{A9817BE8-F58F-A84C-BFE5-9AF4CF533B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pSp>
        <p:nvGrpSpPr>
          <p:cNvPr id="5" name="Google Shape;856;p47">
            <a:extLst>
              <a:ext uri="{FF2B5EF4-FFF2-40B4-BE49-F238E27FC236}">
                <a16:creationId xmlns:a16="http://schemas.microsoft.com/office/drawing/2014/main" id="{85230168-634F-9841-A10D-9B51912ED0BD}"/>
              </a:ext>
            </a:extLst>
          </p:cNvPr>
          <p:cNvGrpSpPr/>
          <p:nvPr/>
        </p:nvGrpSpPr>
        <p:grpSpPr>
          <a:xfrm>
            <a:off x="1319155" y="3750541"/>
            <a:ext cx="347107" cy="438984"/>
            <a:chOff x="584925" y="238125"/>
            <a:chExt cx="415200" cy="525100"/>
          </a:xfrm>
        </p:grpSpPr>
        <p:sp>
          <p:nvSpPr>
            <p:cNvPr id="6" name="Google Shape;857;p47">
              <a:extLst>
                <a:ext uri="{FF2B5EF4-FFF2-40B4-BE49-F238E27FC236}">
                  <a16:creationId xmlns:a16="http://schemas.microsoft.com/office/drawing/2014/main" id="{4A2E6472-B64F-3B42-B77B-63888D31E653}"/>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 name="Google Shape;858;p47">
              <a:extLst>
                <a:ext uri="{FF2B5EF4-FFF2-40B4-BE49-F238E27FC236}">
                  <a16:creationId xmlns:a16="http://schemas.microsoft.com/office/drawing/2014/main" id="{9EFA9549-9A7F-7C47-A5D2-0A27741A3E2E}"/>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 name="Google Shape;859;p47">
              <a:extLst>
                <a:ext uri="{FF2B5EF4-FFF2-40B4-BE49-F238E27FC236}">
                  <a16:creationId xmlns:a16="http://schemas.microsoft.com/office/drawing/2014/main" id="{4F131027-C52E-114C-8A83-CC42A5233043}"/>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 name="Google Shape;860;p47">
              <a:extLst>
                <a:ext uri="{FF2B5EF4-FFF2-40B4-BE49-F238E27FC236}">
                  <a16:creationId xmlns:a16="http://schemas.microsoft.com/office/drawing/2014/main" id="{390BC898-498A-2A4A-B48C-45EB994A353A}"/>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Google Shape;861;p47">
              <a:extLst>
                <a:ext uri="{FF2B5EF4-FFF2-40B4-BE49-F238E27FC236}">
                  <a16:creationId xmlns:a16="http://schemas.microsoft.com/office/drawing/2014/main" id="{584F99F2-0BD1-7442-A5D8-E3209A537DD9}"/>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 name="Google Shape;862;p47">
              <a:extLst>
                <a:ext uri="{FF2B5EF4-FFF2-40B4-BE49-F238E27FC236}">
                  <a16:creationId xmlns:a16="http://schemas.microsoft.com/office/drawing/2014/main" id="{9195437B-E317-2940-8B47-77A402693F90}"/>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 name="Google Shape;939;p47">
            <a:extLst>
              <a:ext uri="{FF2B5EF4-FFF2-40B4-BE49-F238E27FC236}">
                <a16:creationId xmlns:a16="http://schemas.microsoft.com/office/drawing/2014/main" id="{1BAF7A4D-2E7C-7A4A-84F9-A97485AB55E0}"/>
              </a:ext>
            </a:extLst>
          </p:cNvPr>
          <p:cNvGrpSpPr/>
          <p:nvPr/>
        </p:nvGrpSpPr>
        <p:grpSpPr>
          <a:xfrm>
            <a:off x="1881636" y="3792383"/>
            <a:ext cx="365499" cy="365499"/>
            <a:chOff x="1922075" y="1629000"/>
            <a:chExt cx="437200" cy="437200"/>
          </a:xfrm>
        </p:grpSpPr>
        <p:sp>
          <p:nvSpPr>
            <p:cNvPr id="13" name="Google Shape;940;p47">
              <a:extLst>
                <a:ext uri="{FF2B5EF4-FFF2-40B4-BE49-F238E27FC236}">
                  <a16:creationId xmlns:a16="http://schemas.microsoft.com/office/drawing/2014/main" id="{9A7BB3A9-479A-374B-940C-1DDEA833016E}"/>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 name="Google Shape;941;p47">
              <a:extLst>
                <a:ext uri="{FF2B5EF4-FFF2-40B4-BE49-F238E27FC236}">
                  <a16:creationId xmlns:a16="http://schemas.microsoft.com/office/drawing/2014/main" id="{E71CAA51-4AB3-FC40-AE5C-4C6A96CB8150}"/>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 name="TextBox 14">
            <a:extLst>
              <a:ext uri="{FF2B5EF4-FFF2-40B4-BE49-F238E27FC236}">
                <a16:creationId xmlns:a16="http://schemas.microsoft.com/office/drawing/2014/main" id="{E043F7A3-BC4D-4849-AE0B-B07FA7E1AE33}"/>
              </a:ext>
            </a:extLst>
          </p:cNvPr>
          <p:cNvSpPr txBox="1"/>
          <p:nvPr/>
        </p:nvSpPr>
        <p:spPr>
          <a:xfrm>
            <a:off x="6608672" y="4488241"/>
            <a:ext cx="2180690" cy="523220"/>
          </a:xfrm>
          <a:prstGeom prst="rect">
            <a:avLst/>
          </a:prstGeom>
          <a:noFill/>
        </p:spPr>
        <p:txBody>
          <a:bodyPr wrap="square" rtlCol="0">
            <a:spAutoFit/>
          </a:bodyPr>
          <a:lstStyle/>
          <a:p>
            <a:r>
              <a:rPr lang="en-CA" dirty="0"/>
              <a:t>Braun &amp; Clarke, 2006; Morse &amp; Field, 2005. </a:t>
            </a:r>
          </a:p>
        </p:txBody>
      </p:sp>
    </p:spTree>
    <p:extLst>
      <p:ext uri="{BB962C8B-B14F-4D97-AF65-F5344CB8AC3E}">
        <p14:creationId xmlns:p14="http://schemas.microsoft.com/office/powerpoint/2010/main" val="86319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9"/>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Thematic Analysis</a:t>
            </a:r>
            <a:endParaRPr dirty="0"/>
          </a:p>
        </p:txBody>
      </p:sp>
      <p:sp>
        <p:nvSpPr>
          <p:cNvPr id="593" name="Google Shape;593;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594" name="Google Shape;594;p39"/>
          <p:cNvSpPr/>
          <p:nvPr/>
        </p:nvSpPr>
        <p:spPr>
          <a:xfrm>
            <a:off x="0" y="2789257"/>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9"/>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96" name="Google Shape;596;p39"/>
          <p:cNvGrpSpPr/>
          <p:nvPr/>
        </p:nvGrpSpPr>
        <p:grpSpPr>
          <a:xfrm>
            <a:off x="1813866" y="2113355"/>
            <a:ext cx="473400" cy="473400"/>
            <a:chOff x="1786339" y="1703401"/>
            <a:chExt cx="473400" cy="473400"/>
          </a:xfrm>
        </p:grpSpPr>
        <p:sp>
          <p:nvSpPr>
            <p:cNvPr id="597" name="Google Shape;597;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598" name="Google Shape;598;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1</a:t>
              </a:r>
              <a:endParaRPr sz="600">
                <a:solidFill>
                  <a:schemeClr val="dk1"/>
                </a:solidFill>
                <a:latin typeface="Catamaran"/>
                <a:ea typeface="Catamaran"/>
                <a:cs typeface="Catamaran"/>
                <a:sym typeface="Catamaran"/>
              </a:endParaRPr>
            </a:p>
          </p:txBody>
        </p:sp>
      </p:grpSp>
      <p:grpSp>
        <p:nvGrpSpPr>
          <p:cNvPr id="599" name="Google Shape;599;p39"/>
          <p:cNvGrpSpPr/>
          <p:nvPr/>
        </p:nvGrpSpPr>
        <p:grpSpPr>
          <a:xfrm>
            <a:off x="3814414" y="2113355"/>
            <a:ext cx="473400" cy="473400"/>
            <a:chOff x="3814414" y="1703401"/>
            <a:chExt cx="473400" cy="473400"/>
          </a:xfrm>
        </p:grpSpPr>
        <p:sp>
          <p:nvSpPr>
            <p:cNvPr id="600" name="Google Shape;600;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01" name="Google Shape;601;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3</a:t>
              </a:r>
              <a:endParaRPr sz="600">
                <a:solidFill>
                  <a:schemeClr val="dk1"/>
                </a:solidFill>
                <a:latin typeface="Catamaran"/>
                <a:ea typeface="Catamaran"/>
                <a:cs typeface="Catamaran"/>
                <a:sym typeface="Catamaran"/>
              </a:endParaRPr>
            </a:p>
          </p:txBody>
        </p:sp>
      </p:grpSp>
      <p:grpSp>
        <p:nvGrpSpPr>
          <p:cNvPr id="602" name="Google Shape;602;p39"/>
          <p:cNvGrpSpPr/>
          <p:nvPr/>
        </p:nvGrpSpPr>
        <p:grpSpPr>
          <a:xfrm>
            <a:off x="5860655" y="2113355"/>
            <a:ext cx="473400" cy="473400"/>
            <a:chOff x="5842489" y="1703401"/>
            <a:chExt cx="473400" cy="473400"/>
          </a:xfrm>
        </p:grpSpPr>
        <p:sp>
          <p:nvSpPr>
            <p:cNvPr id="603" name="Google Shape;603;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04" name="Google Shape;604;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5</a:t>
              </a:r>
              <a:endParaRPr sz="600">
                <a:solidFill>
                  <a:schemeClr val="dk1"/>
                </a:solidFill>
                <a:latin typeface="Catamaran"/>
                <a:ea typeface="Catamaran"/>
                <a:cs typeface="Catamaran"/>
                <a:sym typeface="Catamaran"/>
              </a:endParaRPr>
            </a:p>
          </p:txBody>
        </p:sp>
      </p:grpSp>
      <p:grpSp>
        <p:nvGrpSpPr>
          <p:cNvPr id="608" name="Google Shape;608;p39"/>
          <p:cNvGrpSpPr/>
          <p:nvPr/>
        </p:nvGrpSpPr>
        <p:grpSpPr>
          <a:xfrm>
            <a:off x="4852739" y="3997451"/>
            <a:ext cx="473400" cy="473400"/>
            <a:chOff x="4852739" y="3576300"/>
            <a:chExt cx="473400" cy="473400"/>
          </a:xfrm>
        </p:grpSpPr>
        <p:sp>
          <p:nvSpPr>
            <p:cNvPr id="609" name="Google Shape;609;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10" name="Google Shape;610;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4</a:t>
              </a:r>
              <a:endParaRPr sz="600">
                <a:solidFill>
                  <a:schemeClr val="dk1"/>
                </a:solidFill>
                <a:latin typeface="Catamaran"/>
                <a:ea typeface="Catamaran"/>
                <a:cs typeface="Catamaran"/>
                <a:sym typeface="Catamaran"/>
              </a:endParaRPr>
            </a:p>
          </p:txBody>
        </p:sp>
      </p:grpSp>
      <p:grpSp>
        <p:nvGrpSpPr>
          <p:cNvPr id="611" name="Google Shape;611;p39"/>
          <p:cNvGrpSpPr/>
          <p:nvPr/>
        </p:nvGrpSpPr>
        <p:grpSpPr>
          <a:xfrm>
            <a:off x="2797863" y="3957023"/>
            <a:ext cx="473400" cy="473400"/>
            <a:chOff x="2824664" y="3576300"/>
            <a:chExt cx="473400" cy="473400"/>
          </a:xfrm>
        </p:grpSpPr>
        <p:sp>
          <p:nvSpPr>
            <p:cNvPr id="612" name="Google Shape;612;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13" name="Google Shape;613;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2</a:t>
              </a:r>
              <a:endParaRPr sz="600">
                <a:solidFill>
                  <a:schemeClr val="dk1"/>
                </a:solidFill>
                <a:latin typeface="Catamaran"/>
                <a:ea typeface="Catamaran"/>
                <a:cs typeface="Catamaran"/>
                <a:sym typeface="Catamaran"/>
              </a:endParaRPr>
            </a:p>
          </p:txBody>
        </p:sp>
      </p:grpSp>
      <p:sp>
        <p:nvSpPr>
          <p:cNvPr id="35" name="Google Shape;614;p39">
            <a:extLst>
              <a:ext uri="{FF2B5EF4-FFF2-40B4-BE49-F238E27FC236}">
                <a16:creationId xmlns:a16="http://schemas.microsoft.com/office/drawing/2014/main" id="{E96E02FF-750A-E040-8D4C-3DF78E5FEE2B}"/>
              </a:ext>
            </a:extLst>
          </p:cNvPr>
          <p:cNvSpPr txBox="1"/>
          <p:nvPr/>
        </p:nvSpPr>
        <p:spPr>
          <a:xfrm>
            <a:off x="773428" y="1370663"/>
            <a:ext cx="2220886" cy="449852"/>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CA" sz="2400" dirty="0">
                <a:solidFill>
                  <a:schemeClr val="dk1"/>
                </a:solidFill>
                <a:latin typeface="Arial" panose="020B0604020202020204" pitchFamily="34" charset="0"/>
                <a:ea typeface="Catamaran"/>
                <a:cs typeface="Arial" panose="020B0604020202020204" pitchFamily="34" charset="0"/>
                <a:sym typeface="Catamaran"/>
              </a:rPr>
              <a:t>Familiarization</a:t>
            </a:r>
            <a:endParaRPr sz="2400" dirty="0">
              <a:solidFill>
                <a:schemeClr val="dk1"/>
              </a:solidFill>
              <a:latin typeface="Arial" panose="020B0604020202020204" pitchFamily="34" charset="0"/>
              <a:ea typeface="Catamaran"/>
              <a:cs typeface="Arial" panose="020B0604020202020204" pitchFamily="34" charset="0"/>
              <a:sym typeface="Catamaran"/>
            </a:endParaRPr>
          </a:p>
        </p:txBody>
      </p:sp>
      <p:sp>
        <p:nvSpPr>
          <p:cNvPr id="36" name="Google Shape;614;p39">
            <a:extLst>
              <a:ext uri="{FF2B5EF4-FFF2-40B4-BE49-F238E27FC236}">
                <a16:creationId xmlns:a16="http://schemas.microsoft.com/office/drawing/2014/main" id="{E5CA87C5-0C09-A14B-BC71-64E05F8C9A64}"/>
              </a:ext>
            </a:extLst>
          </p:cNvPr>
          <p:cNvSpPr txBox="1"/>
          <p:nvPr/>
        </p:nvSpPr>
        <p:spPr>
          <a:xfrm>
            <a:off x="1924120" y="4387435"/>
            <a:ext cx="2220886" cy="449852"/>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CA" sz="2400" dirty="0">
                <a:solidFill>
                  <a:schemeClr val="dk1"/>
                </a:solidFill>
                <a:latin typeface="Arial" panose="020B0604020202020204" pitchFamily="34" charset="0"/>
                <a:ea typeface="Catamaran"/>
                <a:cs typeface="Arial" panose="020B0604020202020204" pitchFamily="34" charset="0"/>
                <a:sym typeface="Catamaran"/>
              </a:rPr>
              <a:t>Coding</a:t>
            </a:r>
            <a:endParaRPr sz="2400" dirty="0">
              <a:solidFill>
                <a:schemeClr val="dk1"/>
              </a:solidFill>
              <a:latin typeface="Arial" panose="020B0604020202020204" pitchFamily="34" charset="0"/>
              <a:ea typeface="Catamaran"/>
              <a:cs typeface="Arial" panose="020B0604020202020204" pitchFamily="34" charset="0"/>
              <a:sym typeface="Catamaran"/>
            </a:endParaRPr>
          </a:p>
        </p:txBody>
      </p:sp>
      <p:sp>
        <p:nvSpPr>
          <p:cNvPr id="37" name="Google Shape;614;p39">
            <a:extLst>
              <a:ext uri="{FF2B5EF4-FFF2-40B4-BE49-F238E27FC236}">
                <a16:creationId xmlns:a16="http://schemas.microsoft.com/office/drawing/2014/main" id="{23145D6C-65FE-5747-9C7C-C696B73D0855}"/>
              </a:ext>
            </a:extLst>
          </p:cNvPr>
          <p:cNvSpPr txBox="1"/>
          <p:nvPr/>
        </p:nvSpPr>
        <p:spPr>
          <a:xfrm>
            <a:off x="2940671" y="1341952"/>
            <a:ext cx="2220886" cy="809341"/>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CA" sz="2400" dirty="0">
                <a:solidFill>
                  <a:schemeClr val="dk1"/>
                </a:solidFill>
                <a:latin typeface="Arial" panose="020B0604020202020204" pitchFamily="34" charset="0"/>
                <a:ea typeface="Catamaran"/>
                <a:cs typeface="Arial" panose="020B0604020202020204" pitchFamily="34" charset="0"/>
                <a:sym typeface="Catamaran"/>
              </a:rPr>
              <a:t>Searching for Themes</a:t>
            </a:r>
            <a:endParaRPr sz="2400" dirty="0">
              <a:solidFill>
                <a:schemeClr val="dk1"/>
              </a:solidFill>
              <a:latin typeface="Arial" panose="020B0604020202020204" pitchFamily="34" charset="0"/>
              <a:ea typeface="Catamaran"/>
              <a:cs typeface="Arial" panose="020B0604020202020204" pitchFamily="34" charset="0"/>
              <a:sym typeface="Catamaran"/>
            </a:endParaRPr>
          </a:p>
        </p:txBody>
      </p:sp>
      <p:sp>
        <p:nvSpPr>
          <p:cNvPr id="38" name="Google Shape;614;p39">
            <a:extLst>
              <a:ext uri="{FF2B5EF4-FFF2-40B4-BE49-F238E27FC236}">
                <a16:creationId xmlns:a16="http://schemas.microsoft.com/office/drawing/2014/main" id="{F87396C3-6FB9-F04A-971C-C87F12B3AF48}"/>
              </a:ext>
            </a:extLst>
          </p:cNvPr>
          <p:cNvSpPr txBox="1"/>
          <p:nvPr/>
        </p:nvSpPr>
        <p:spPr>
          <a:xfrm>
            <a:off x="4099477" y="4394475"/>
            <a:ext cx="2220886" cy="47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CA" sz="2400" dirty="0">
                <a:solidFill>
                  <a:schemeClr val="dk1"/>
                </a:solidFill>
                <a:latin typeface="Arial" panose="020B0604020202020204" pitchFamily="34" charset="0"/>
                <a:ea typeface="Catamaran"/>
                <a:cs typeface="Arial" panose="020B0604020202020204" pitchFamily="34" charset="0"/>
                <a:sym typeface="Catamaran"/>
              </a:rPr>
              <a:t>Refine Themes</a:t>
            </a:r>
            <a:endParaRPr sz="2400" dirty="0">
              <a:solidFill>
                <a:schemeClr val="dk1"/>
              </a:solidFill>
              <a:latin typeface="Arial" panose="020B0604020202020204" pitchFamily="34" charset="0"/>
              <a:ea typeface="Catamaran"/>
              <a:cs typeface="Arial" panose="020B0604020202020204" pitchFamily="34" charset="0"/>
              <a:sym typeface="Catamaran"/>
            </a:endParaRPr>
          </a:p>
        </p:txBody>
      </p:sp>
      <p:sp>
        <p:nvSpPr>
          <p:cNvPr id="39" name="Google Shape;614;p39">
            <a:extLst>
              <a:ext uri="{FF2B5EF4-FFF2-40B4-BE49-F238E27FC236}">
                <a16:creationId xmlns:a16="http://schemas.microsoft.com/office/drawing/2014/main" id="{C506CA9D-ABD2-0C4E-AEF8-7A3B86D991CF}"/>
              </a:ext>
            </a:extLst>
          </p:cNvPr>
          <p:cNvSpPr txBox="1"/>
          <p:nvPr/>
        </p:nvSpPr>
        <p:spPr>
          <a:xfrm>
            <a:off x="5089439" y="1255230"/>
            <a:ext cx="2220886" cy="809341"/>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CA" sz="2400" dirty="0">
                <a:solidFill>
                  <a:schemeClr val="dk1"/>
                </a:solidFill>
                <a:latin typeface="Arial" panose="020B0604020202020204" pitchFamily="34" charset="0"/>
                <a:ea typeface="Catamaran"/>
                <a:cs typeface="Arial" panose="020B0604020202020204" pitchFamily="34" charset="0"/>
                <a:sym typeface="Catamaran"/>
              </a:rPr>
              <a:t>Finalize and Report</a:t>
            </a:r>
            <a:endParaRPr sz="2400" dirty="0">
              <a:solidFill>
                <a:schemeClr val="dk1"/>
              </a:solidFill>
              <a:latin typeface="Arial" panose="020B0604020202020204" pitchFamily="34" charset="0"/>
              <a:ea typeface="Catamaran"/>
              <a:cs typeface="Arial" panose="020B0604020202020204" pitchFamily="34" charset="0"/>
              <a:sym typeface="Catamaran"/>
            </a:endParaRPr>
          </a:p>
        </p:txBody>
      </p:sp>
      <p:sp>
        <p:nvSpPr>
          <p:cNvPr id="2" name="TextBox 1">
            <a:extLst>
              <a:ext uri="{FF2B5EF4-FFF2-40B4-BE49-F238E27FC236}">
                <a16:creationId xmlns:a16="http://schemas.microsoft.com/office/drawing/2014/main" id="{586EDE6B-9EC3-4B4E-909B-CE5463C1CA53}"/>
              </a:ext>
            </a:extLst>
          </p:cNvPr>
          <p:cNvSpPr txBox="1"/>
          <p:nvPr/>
        </p:nvSpPr>
        <p:spPr>
          <a:xfrm>
            <a:off x="6320363" y="4749851"/>
            <a:ext cx="2569553" cy="307777"/>
          </a:xfrm>
          <a:prstGeom prst="rect">
            <a:avLst/>
          </a:prstGeom>
          <a:noFill/>
        </p:spPr>
        <p:txBody>
          <a:bodyPr wrap="square" rtlCol="0">
            <a:spAutoFit/>
          </a:bodyPr>
          <a:lstStyle/>
          <a:p>
            <a:r>
              <a:rPr lang="en-CA" dirty="0"/>
              <a:t>(Braun &amp; Clarke, 2006; 2022)</a:t>
            </a:r>
            <a:endParaRPr lang="en-US" dirty="0"/>
          </a:p>
        </p:txBody>
      </p:sp>
    </p:spTree>
    <p:extLst>
      <p:ext uri="{BB962C8B-B14F-4D97-AF65-F5344CB8AC3E}">
        <p14:creationId xmlns:p14="http://schemas.microsoft.com/office/powerpoint/2010/main" val="1774525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51"/>
        <p:cNvGrpSpPr/>
        <p:nvPr/>
      </p:nvGrpSpPr>
      <p:grpSpPr>
        <a:xfrm>
          <a:off x="0" y="0"/>
          <a:ext cx="0" cy="0"/>
          <a:chOff x="0" y="0"/>
          <a:chExt cx="0" cy="0"/>
        </a:xfrm>
      </p:grpSpPr>
      <p:sp>
        <p:nvSpPr>
          <p:cNvPr id="353" name="Google Shape;353;p25"/>
          <p:cNvSpPr txBox="1">
            <a:spLocks noGrp="1"/>
          </p:cNvSpPr>
          <p:nvPr>
            <p:ph type="title" idx="4294967295"/>
          </p:nvPr>
        </p:nvSpPr>
        <p:spPr>
          <a:xfrm>
            <a:off x="1566750" y="995599"/>
            <a:ext cx="60105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Research Question:</a:t>
            </a:r>
            <a:endParaRPr dirty="0"/>
          </a:p>
        </p:txBody>
      </p:sp>
      <p:sp>
        <p:nvSpPr>
          <p:cNvPr id="355" name="Google Shape;355;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4" name="Google Shape;219;p14">
            <a:extLst>
              <a:ext uri="{FF2B5EF4-FFF2-40B4-BE49-F238E27FC236}">
                <a16:creationId xmlns:a16="http://schemas.microsoft.com/office/drawing/2014/main" id="{69BB98F6-FA48-C040-9A62-B504F83D792C}"/>
              </a:ext>
            </a:extLst>
          </p:cNvPr>
          <p:cNvSpPr txBox="1">
            <a:spLocks/>
          </p:cNvSpPr>
          <p:nvPr/>
        </p:nvSpPr>
        <p:spPr>
          <a:xfrm>
            <a:off x="961825" y="1506534"/>
            <a:ext cx="7518759" cy="29305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30200" algn="l" rtl="0">
              <a:lnSpc>
                <a:spcPct val="115000"/>
              </a:lnSpc>
              <a:spcBef>
                <a:spcPts val="80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30200" algn="l" rtl="0">
              <a:lnSpc>
                <a:spcPct val="115000"/>
              </a:lnSpc>
              <a:spcBef>
                <a:spcPts val="800"/>
              </a:spcBef>
              <a:spcAft>
                <a:spcPts val="0"/>
              </a:spcAft>
              <a:buClr>
                <a:schemeClr val="dk2"/>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marL="0" indent="0" algn="ctr">
              <a:buFont typeface="Catamaran Thin"/>
              <a:buNone/>
            </a:pPr>
            <a:r>
              <a:rPr lang="en-CA" sz="3200" b="1" dirty="0">
                <a:solidFill>
                  <a:schemeClr val="tx1"/>
                </a:solidFill>
              </a:rPr>
              <a:t>What do caregivers and their Autistic children need to have comfortable and accessible needle procedures?</a:t>
            </a:r>
            <a:endParaRPr lang="en-CA" sz="3200" b="1" dirty="0"/>
          </a:p>
        </p:txBody>
      </p:sp>
    </p:spTree>
    <p:extLst>
      <p:ext uri="{BB962C8B-B14F-4D97-AF65-F5344CB8AC3E}">
        <p14:creationId xmlns:p14="http://schemas.microsoft.com/office/powerpoint/2010/main" val="3154198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2293274" y="3064125"/>
            <a:ext cx="5811000" cy="47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Preliminary Findings</a:t>
            </a:r>
            <a:endParaRPr dirty="0"/>
          </a:p>
        </p:txBody>
      </p:sp>
      <p:sp>
        <p:nvSpPr>
          <p:cNvPr id="228" name="Google Shape;228;p15"/>
          <p:cNvSpPr txBox="1"/>
          <p:nvPr/>
        </p:nvSpPr>
        <p:spPr>
          <a:xfrm>
            <a:off x="77600" y="2201325"/>
            <a:ext cx="2004000" cy="2201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n" sz="9600" b="1" dirty="0">
                <a:solidFill>
                  <a:schemeClr val="lt1"/>
                </a:solidFill>
                <a:latin typeface="Catamaran"/>
                <a:ea typeface="Catamaran"/>
                <a:cs typeface="Catamaran"/>
                <a:sym typeface="Catamaran"/>
              </a:rPr>
              <a:t>4</a:t>
            </a:r>
            <a:endParaRPr sz="9600" b="1" dirty="0">
              <a:solidFill>
                <a:schemeClr val="lt1"/>
              </a:solidFill>
              <a:latin typeface="Catamaran"/>
              <a:ea typeface="Catamaran"/>
              <a:cs typeface="Catamaran"/>
              <a:sym typeface="Catamaran"/>
            </a:endParaRPr>
          </a:p>
        </p:txBody>
      </p:sp>
    </p:spTree>
    <p:extLst>
      <p:ext uri="{BB962C8B-B14F-4D97-AF65-F5344CB8AC3E}">
        <p14:creationId xmlns:p14="http://schemas.microsoft.com/office/powerpoint/2010/main" val="1285765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0F911-DE33-8D44-AB89-A469E311E7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Oval 3">
            <a:extLst>
              <a:ext uri="{FF2B5EF4-FFF2-40B4-BE49-F238E27FC236}">
                <a16:creationId xmlns:a16="http://schemas.microsoft.com/office/drawing/2014/main" id="{C4F766E7-01E6-9443-B792-F4B756EB3C08}"/>
              </a:ext>
            </a:extLst>
          </p:cNvPr>
          <p:cNvSpPr/>
          <p:nvPr/>
        </p:nvSpPr>
        <p:spPr>
          <a:xfrm>
            <a:off x="2374390" y="125997"/>
            <a:ext cx="2953119" cy="1622612"/>
          </a:xfrm>
          <a:prstGeom prst="ellipse">
            <a:avLst/>
          </a:prstGeom>
          <a:solidFill>
            <a:schemeClr val="bg2">
              <a:lumMod val="40000"/>
              <a:lumOff val="60000"/>
              <a:alpha val="36863"/>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5714BA6-224C-4545-B0B6-BA9CEB5A0A39}"/>
              </a:ext>
            </a:extLst>
          </p:cNvPr>
          <p:cNvSpPr/>
          <p:nvPr/>
        </p:nvSpPr>
        <p:spPr>
          <a:xfrm>
            <a:off x="71322" y="2233637"/>
            <a:ext cx="2203652" cy="1622612"/>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74DB5B-164B-5242-8337-17F5DB99BD55}"/>
              </a:ext>
            </a:extLst>
          </p:cNvPr>
          <p:cNvSpPr txBox="1"/>
          <p:nvPr/>
        </p:nvSpPr>
        <p:spPr>
          <a:xfrm>
            <a:off x="2781909" y="521805"/>
            <a:ext cx="2138082" cy="830997"/>
          </a:xfrm>
          <a:prstGeom prst="rect">
            <a:avLst/>
          </a:prstGeom>
          <a:noFill/>
        </p:spPr>
        <p:txBody>
          <a:bodyPr wrap="square" rtlCol="0">
            <a:spAutoFit/>
          </a:bodyPr>
          <a:lstStyle/>
          <a:p>
            <a:pPr algn="ctr"/>
            <a:r>
              <a:rPr lang="en-US" sz="2400" dirty="0"/>
              <a:t>Generic Doesn’t Cut It</a:t>
            </a:r>
          </a:p>
        </p:txBody>
      </p:sp>
      <p:sp>
        <p:nvSpPr>
          <p:cNvPr id="9" name="Right Arrow 8">
            <a:extLst>
              <a:ext uri="{FF2B5EF4-FFF2-40B4-BE49-F238E27FC236}">
                <a16:creationId xmlns:a16="http://schemas.microsoft.com/office/drawing/2014/main" id="{2BC8CCB5-B7B7-F04D-88F6-D487E241B44B}"/>
              </a:ext>
            </a:extLst>
          </p:cNvPr>
          <p:cNvSpPr/>
          <p:nvPr/>
        </p:nvSpPr>
        <p:spPr>
          <a:xfrm rot="8261907">
            <a:off x="1790204" y="1685933"/>
            <a:ext cx="911602" cy="476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57E93614-C959-1246-9570-BA686FEAA126}"/>
              </a:ext>
            </a:extLst>
          </p:cNvPr>
          <p:cNvSpPr/>
          <p:nvPr/>
        </p:nvSpPr>
        <p:spPr>
          <a:xfrm rot="5400000">
            <a:off x="3358089" y="2143011"/>
            <a:ext cx="911602" cy="476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2CCA405-9EDE-8E4A-A11C-F993A5DD65DE}"/>
              </a:ext>
            </a:extLst>
          </p:cNvPr>
          <p:cNvSpPr/>
          <p:nvPr/>
        </p:nvSpPr>
        <p:spPr>
          <a:xfrm rot="2992513">
            <a:off x="4963122" y="1668369"/>
            <a:ext cx="911602" cy="476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E22D4C0-0773-454E-B234-99170E9FB8E1}"/>
              </a:ext>
            </a:extLst>
          </p:cNvPr>
          <p:cNvSpPr txBox="1"/>
          <p:nvPr/>
        </p:nvSpPr>
        <p:spPr>
          <a:xfrm>
            <a:off x="71239" y="2751136"/>
            <a:ext cx="2190270" cy="430887"/>
          </a:xfrm>
          <a:prstGeom prst="rect">
            <a:avLst/>
          </a:prstGeom>
          <a:noFill/>
        </p:spPr>
        <p:txBody>
          <a:bodyPr wrap="square" rtlCol="0">
            <a:spAutoFit/>
          </a:bodyPr>
          <a:lstStyle/>
          <a:p>
            <a:pPr algn="ctr"/>
            <a:r>
              <a:rPr lang="en-US" sz="2200" dirty="0"/>
              <a:t>Resources</a:t>
            </a:r>
          </a:p>
        </p:txBody>
      </p:sp>
      <p:sp>
        <p:nvSpPr>
          <p:cNvPr id="15" name="Oval 14">
            <a:extLst>
              <a:ext uri="{FF2B5EF4-FFF2-40B4-BE49-F238E27FC236}">
                <a16:creationId xmlns:a16="http://schemas.microsoft.com/office/drawing/2014/main" id="{A3BAB3A7-FE9C-FC4C-990C-64973C253BFC}"/>
              </a:ext>
            </a:extLst>
          </p:cNvPr>
          <p:cNvSpPr/>
          <p:nvPr/>
        </p:nvSpPr>
        <p:spPr>
          <a:xfrm>
            <a:off x="2688822" y="2999083"/>
            <a:ext cx="2268105" cy="1622612"/>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E75A6DD-42E2-8B45-A32F-FF777470641D}"/>
              </a:ext>
            </a:extLst>
          </p:cNvPr>
          <p:cNvSpPr/>
          <p:nvPr/>
        </p:nvSpPr>
        <p:spPr>
          <a:xfrm>
            <a:off x="5380490" y="2306749"/>
            <a:ext cx="2203652" cy="1622612"/>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78D2012-D90E-B641-8689-1508A65D74B5}"/>
              </a:ext>
            </a:extLst>
          </p:cNvPr>
          <p:cNvSpPr txBox="1"/>
          <p:nvPr/>
        </p:nvSpPr>
        <p:spPr>
          <a:xfrm>
            <a:off x="2740683" y="3377556"/>
            <a:ext cx="2190270" cy="769441"/>
          </a:xfrm>
          <a:prstGeom prst="rect">
            <a:avLst/>
          </a:prstGeom>
          <a:noFill/>
        </p:spPr>
        <p:txBody>
          <a:bodyPr wrap="square" rtlCol="0">
            <a:spAutoFit/>
          </a:bodyPr>
          <a:lstStyle/>
          <a:p>
            <a:pPr algn="ctr"/>
            <a:r>
              <a:rPr lang="en-US" sz="2200" dirty="0"/>
              <a:t>Medical Environment </a:t>
            </a:r>
          </a:p>
        </p:txBody>
      </p:sp>
      <p:sp>
        <p:nvSpPr>
          <p:cNvPr id="18" name="TextBox 17">
            <a:extLst>
              <a:ext uri="{FF2B5EF4-FFF2-40B4-BE49-F238E27FC236}">
                <a16:creationId xmlns:a16="http://schemas.microsoft.com/office/drawing/2014/main" id="{39AC852B-588E-6849-8C66-3FECCFFC3FA3}"/>
              </a:ext>
            </a:extLst>
          </p:cNvPr>
          <p:cNvSpPr txBox="1"/>
          <p:nvPr/>
        </p:nvSpPr>
        <p:spPr>
          <a:xfrm>
            <a:off x="5435857" y="2660222"/>
            <a:ext cx="2092917" cy="769441"/>
          </a:xfrm>
          <a:prstGeom prst="rect">
            <a:avLst/>
          </a:prstGeom>
          <a:noFill/>
        </p:spPr>
        <p:txBody>
          <a:bodyPr wrap="square" rtlCol="0">
            <a:spAutoFit/>
          </a:bodyPr>
          <a:lstStyle/>
          <a:p>
            <a:pPr algn="ctr"/>
            <a:r>
              <a:rPr lang="en-US" sz="2200" dirty="0"/>
              <a:t>Coping Strategies</a:t>
            </a:r>
          </a:p>
        </p:txBody>
      </p:sp>
    </p:spTree>
    <p:extLst>
      <p:ext uri="{BB962C8B-B14F-4D97-AF65-F5344CB8AC3E}">
        <p14:creationId xmlns:p14="http://schemas.microsoft.com/office/powerpoint/2010/main" val="642060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127C-1EA2-6842-B3BB-C23C718DF195}"/>
              </a:ext>
            </a:extLst>
          </p:cNvPr>
          <p:cNvSpPr>
            <a:spLocks noGrp="1"/>
          </p:cNvSpPr>
          <p:nvPr>
            <p:ph type="title"/>
          </p:nvPr>
        </p:nvSpPr>
        <p:spPr/>
        <p:txBody>
          <a:bodyPr/>
          <a:lstStyle/>
          <a:p>
            <a:r>
              <a:rPr lang="en-US" sz="2600" dirty="0"/>
              <a:t>Resources are not One Size Fits All</a:t>
            </a:r>
          </a:p>
        </p:txBody>
      </p:sp>
      <p:sp>
        <p:nvSpPr>
          <p:cNvPr id="3" name="Text Placeholder 2">
            <a:extLst>
              <a:ext uri="{FF2B5EF4-FFF2-40B4-BE49-F238E27FC236}">
                <a16:creationId xmlns:a16="http://schemas.microsoft.com/office/drawing/2014/main" id="{A53FF05B-39D5-644B-A78B-CDCF862FF33B}"/>
              </a:ext>
            </a:extLst>
          </p:cNvPr>
          <p:cNvSpPr>
            <a:spLocks noGrp="1"/>
          </p:cNvSpPr>
          <p:nvPr>
            <p:ph type="body" idx="1"/>
          </p:nvPr>
        </p:nvSpPr>
        <p:spPr>
          <a:xfrm>
            <a:off x="397749" y="1317554"/>
            <a:ext cx="6010500" cy="3432297"/>
          </a:xfrm>
        </p:spPr>
        <p:txBody>
          <a:bodyPr/>
          <a:lstStyle/>
          <a:p>
            <a:pPr>
              <a:lnSpc>
                <a:spcPct val="150000"/>
              </a:lnSpc>
              <a:buFont typeface="Wingdings" pitchFamily="2" charset="2"/>
              <a:buChar char="v"/>
            </a:pPr>
            <a:r>
              <a:rPr lang="en-US" dirty="0"/>
              <a:t>Need social stories and visuals.</a:t>
            </a:r>
          </a:p>
          <a:p>
            <a:pPr>
              <a:lnSpc>
                <a:spcPct val="150000"/>
              </a:lnSpc>
              <a:buFont typeface="Wingdings" pitchFamily="2" charset="2"/>
              <a:buChar char="v"/>
            </a:pPr>
            <a:r>
              <a:rPr lang="en-US" dirty="0"/>
              <a:t>Need sensory considerations. </a:t>
            </a:r>
          </a:p>
          <a:p>
            <a:pPr>
              <a:lnSpc>
                <a:spcPct val="150000"/>
              </a:lnSpc>
              <a:buFont typeface="Wingdings" pitchFamily="2" charset="2"/>
              <a:buChar char="v"/>
            </a:pPr>
            <a:r>
              <a:rPr lang="en-US" dirty="0"/>
              <a:t>Need detail. </a:t>
            </a:r>
          </a:p>
          <a:p>
            <a:pPr>
              <a:lnSpc>
                <a:spcPct val="150000"/>
              </a:lnSpc>
              <a:buFont typeface="Wingdings" pitchFamily="2" charset="2"/>
              <a:buChar char="v"/>
            </a:pPr>
            <a:r>
              <a:rPr lang="en-US" dirty="0"/>
              <a:t>Need customizable. </a:t>
            </a:r>
          </a:p>
          <a:p>
            <a:pPr>
              <a:lnSpc>
                <a:spcPct val="150000"/>
              </a:lnSpc>
              <a:buFont typeface="Wingdings" pitchFamily="2" charset="2"/>
              <a:buChar char="v"/>
            </a:pPr>
            <a:r>
              <a:rPr lang="en-US" dirty="0"/>
              <a:t>Need multiple formats/modalities. </a:t>
            </a:r>
          </a:p>
          <a:p>
            <a:pPr>
              <a:lnSpc>
                <a:spcPct val="150000"/>
              </a:lnSpc>
              <a:buFont typeface="Wingdings" pitchFamily="2" charset="2"/>
              <a:buChar char="v"/>
            </a:pPr>
            <a:r>
              <a:rPr lang="en-US" dirty="0"/>
              <a:t>Caregivers create own resources.</a:t>
            </a:r>
          </a:p>
          <a:p>
            <a:pPr>
              <a:lnSpc>
                <a:spcPct val="150000"/>
              </a:lnSpc>
              <a:buFont typeface="Wingdings" pitchFamily="2" charset="2"/>
              <a:buChar char="v"/>
            </a:pPr>
            <a:endParaRPr lang="en-US" dirty="0"/>
          </a:p>
        </p:txBody>
      </p:sp>
      <p:sp>
        <p:nvSpPr>
          <p:cNvPr id="4" name="Slide Number Placeholder 3">
            <a:extLst>
              <a:ext uri="{FF2B5EF4-FFF2-40B4-BE49-F238E27FC236}">
                <a16:creationId xmlns:a16="http://schemas.microsoft.com/office/drawing/2014/main" id="{483827B1-C3A5-8B4C-A3A4-F3FF9E5BA1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2" name="Picture 11">
            <a:extLst>
              <a:ext uri="{FF2B5EF4-FFF2-40B4-BE49-F238E27FC236}">
                <a16:creationId xmlns:a16="http://schemas.microsoft.com/office/drawing/2014/main" id="{3ACB24A5-D90B-3246-9B7A-3395AE60FC9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02100" y="1695450"/>
            <a:ext cx="1587500" cy="1752600"/>
          </a:xfrm>
          <a:prstGeom prst="rect">
            <a:avLst/>
          </a:prstGeom>
        </p:spPr>
      </p:pic>
    </p:spTree>
    <p:extLst>
      <p:ext uri="{BB962C8B-B14F-4D97-AF65-F5344CB8AC3E}">
        <p14:creationId xmlns:p14="http://schemas.microsoft.com/office/powerpoint/2010/main" val="267714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ctrTitle" idx="4294967295"/>
          </p:nvPr>
        </p:nvSpPr>
        <p:spPr>
          <a:xfrm>
            <a:off x="3381175" y="484845"/>
            <a:ext cx="44223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000" dirty="0"/>
              <a:t>HELLO!</a:t>
            </a:r>
            <a:endParaRPr sz="5000" dirty="0"/>
          </a:p>
        </p:txBody>
      </p:sp>
      <p:sp>
        <p:nvSpPr>
          <p:cNvPr id="219" name="Google Shape;219;p14"/>
          <p:cNvSpPr txBox="1">
            <a:spLocks noGrp="1"/>
          </p:cNvSpPr>
          <p:nvPr>
            <p:ph type="subTitle" idx="4294967295"/>
          </p:nvPr>
        </p:nvSpPr>
        <p:spPr>
          <a:xfrm>
            <a:off x="3381175" y="1317618"/>
            <a:ext cx="5458026" cy="293053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tx1"/>
                </a:solidFill>
              </a:rPr>
              <a:t>I am </a:t>
            </a:r>
            <a:r>
              <a:rPr lang="en-CA" b="1" dirty="0">
                <a:solidFill>
                  <a:schemeClr val="tx1"/>
                </a:solidFill>
              </a:rPr>
              <a:t>Olivia Dobson.</a:t>
            </a:r>
          </a:p>
          <a:p>
            <a:pPr marL="0" lvl="0" indent="0">
              <a:spcBef>
                <a:spcPts val="800"/>
              </a:spcBef>
              <a:buClr>
                <a:schemeClr val="dk1"/>
              </a:buClr>
              <a:buSzPts val="1100"/>
              <a:buNone/>
            </a:pPr>
            <a:r>
              <a:rPr lang="en-CA" i="1" dirty="0">
                <a:solidFill>
                  <a:schemeClr val="tx1"/>
                </a:solidFill>
              </a:rPr>
              <a:t>Warning: </a:t>
            </a:r>
            <a:r>
              <a:rPr lang="en-CA" dirty="0">
                <a:solidFill>
                  <a:schemeClr val="tx1"/>
                </a:solidFill>
              </a:rPr>
              <a:t>Needle fear and pain.</a:t>
            </a:r>
          </a:p>
          <a:p>
            <a:pPr marL="0" lvl="0" indent="0">
              <a:spcBef>
                <a:spcPts val="800"/>
              </a:spcBef>
              <a:buClr>
                <a:schemeClr val="dk1"/>
              </a:buClr>
              <a:buSzPts val="1100"/>
              <a:buNone/>
            </a:pPr>
            <a:r>
              <a:rPr lang="en-CA" dirty="0">
                <a:solidFill>
                  <a:schemeClr val="tx1"/>
                </a:solidFill>
              </a:rPr>
              <a:t>Presentation available on Website. </a:t>
            </a:r>
          </a:p>
          <a:p>
            <a:pPr marL="0" lvl="0" indent="0">
              <a:spcBef>
                <a:spcPts val="800"/>
              </a:spcBef>
              <a:spcAft>
                <a:spcPts val="800"/>
              </a:spcAft>
              <a:buClr>
                <a:schemeClr val="dk1"/>
              </a:buClr>
              <a:buSzPts val="1100"/>
              <a:buNone/>
            </a:pPr>
            <a:r>
              <a:rPr lang="en-CA" dirty="0">
                <a:solidFill>
                  <a:schemeClr val="tx1"/>
                </a:solidFill>
              </a:rPr>
              <a:t>If you have questions about me or my research, reach me at: </a:t>
            </a:r>
            <a:r>
              <a:rPr lang="en-CA" b="1" dirty="0">
                <a:solidFill>
                  <a:schemeClr val="tx1"/>
                </a:solidFill>
              </a:rPr>
              <a:t>odobson@uoguelph.ca</a:t>
            </a:r>
          </a:p>
          <a:p>
            <a:pPr marL="0" lvl="0" indent="0" algn="l" rtl="0">
              <a:spcBef>
                <a:spcPts val="0"/>
              </a:spcBef>
              <a:spcAft>
                <a:spcPts val="0"/>
              </a:spcAft>
              <a:buNone/>
            </a:pPr>
            <a:endParaRPr b="1" dirty="0"/>
          </a:p>
        </p:txBody>
      </p:sp>
      <p:sp>
        <p:nvSpPr>
          <p:cNvPr id="220" name="Google Shape;220;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Picture 2" descr="This is a picture of the presenter Olivia Dobson. She has blonde hair, white skin and is wearing a pink dress shirt. Olivia is smiling for a headshot with a grey background. ">
            <a:extLst>
              <a:ext uri="{FF2B5EF4-FFF2-40B4-BE49-F238E27FC236}">
                <a16:creationId xmlns:a16="http://schemas.microsoft.com/office/drawing/2014/main" id="{D51B9783-E590-A947-AAAE-2FEB4F1A8A75}"/>
              </a:ext>
            </a:extLst>
          </p:cNvPr>
          <p:cNvPicPr>
            <a:picLocks noChangeAspect="1"/>
          </p:cNvPicPr>
          <p:nvPr/>
        </p:nvPicPr>
        <p:blipFill>
          <a:blip r:embed="rId3">
            <a:extLst>
              <a:ext uri="{BEBA8EAE-BF5A-486C-A8C5-ECC9F3942E4B}">
                <a14:imgProps xmlns:a14="http://schemas.microsoft.com/office/drawing/2010/main">
                  <a14:imgLayer r:embed="rId4">
                    <a14:imgEffect>
                      <a14:saturation sat="149000"/>
                    </a14:imgEffect>
                  </a14:imgLayer>
                </a14:imgProps>
              </a:ext>
            </a:extLst>
          </a:blip>
          <a:stretch>
            <a:fillRect/>
          </a:stretch>
        </p:blipFill>
        <p:spPr>
          <a:xfrm>
            <a:off x="1070830" y="484845"/>
            <a:ext cx="2040670" cy="2059149"/>
          </a:xfrm>
          <a:prstGeom prst="rect">
            <a:avLst/>
          </a:prstGeom>
          <a:ln>
            <a:solidFill>
              <a:schemeClr val="accent1"/>
            </a:solidFill>
          </a:ln>
          <a:effectLst>
            <a:outerShdw blurRad="50800" dist="50800" dir="5400000" algn="ctr" rotWithShape="0">
              <a:srgbClr val="000000">
                <a:alpha val="50870"/>
              </a:srgbClr>
            </a:outerShdw>
            <a:softEdge rad="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661161" y="806824"/>
            <a:ext cx="7821678" cy="3943027"/>
          </a:xfrm>
          <a:prstGeom prst="rect">
            <a:avLst/>
          </a:prstGeom>
        </p:spPr>
        <p:txBody>
          <a:bodyPr spcFirstLastPara="1" wrap="square" lIns="0" tIns="0" rIns="0" bIns="0" anchor="ctr" anchorCtr="0">
            <a:noAutofit/>
          </a:bodyPr>
          <a:lstStyle/>
          <a:p>
            <a:pPr marL="0" lvl="0" indent="0">
              <a:spcAft>
                <a:spcPts val="800"/>
              </a:spcAft>
              <a:buNone/>
            </a:pPr>
            <a:r>
              <a:rPr lang="en-CA" i="0" dirty="0">
                <a:latin typeface="Arial" panose="020B0604020202020204" pitchFamily="34" charset="0"/>
                <a:cs typeface="Arial" panose="020B0604020202020204" pitchFamily="34" charset="0"/>
              </a:rPr>
              <a:t>“…most of the needle information that I have received applies to neurotypical situations, right, so like kids that are not Autistic”… </a:t>
            </a:r>
          </a:p>
          <a:p>
            <a:pPr marL="0" lvl="0" indent="0">
              <a:spcAft>
                <a:spcPts val="800"/>
              </a:spcAft>
              <a:buNone/>
            </a:pPr>
            <a:r>
              <a:rPr lang="en-CA" i="0" dirty="0">
                <a:latin typeface="Arial" panose="020B0604020202020204" pitchFamily="34" charset="0"/>
                <a:cs typeface="Arial" panose="020B0604020202020204" pitchFamily="34" charset="0"/>
              </a:rPr>
              <a:t>“…you almost read that and it’s like, “Ha ha,” tried that, been there, that’s not going to work, right?”… “you know it fits the majority, but- but it’s not- there’s really nothing that- that’s actually geared towards the audience that matters to me.”</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P06</a:t>
            </a:r>
          </a:p>
        </p:txBody>
      </p:sp>
    </p:spTree>
    <p:extLst>
      <p:ext uri="{BB962C8B-B14F-4D97-AF65-F5344CB8AC3E}">
        <p14:creationId xmlns:p14="http://schemas.microsoft.com/office/powerpoint/2010/main" val="248505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750780" y="1250576"/>
            <a:ext cx="7729804" cy="3136204"/>
          </a:xfrm>
          <a:prstGeom prst="rect">
            <a:avLst/>
          </a:prstGeom>
        </p:spPr>
        <p:txBody>
          <a:bodyPr spcFirstLastPara="1" wrap="square" lIns="0" tIns="0" rIns="0" bIns="0" anchor="ctr" anchorCtr="0">
            <a:noAutofit/>
          </a:bodyPr>
          <a:lstStyle/>
          <a:p>
            <a:pPr marL="139700" indent="0">
              <a:buFontTx/>
              <a:buNone/>
            </a:pPr>
            <a:r>
              <a:rPr lang="en-CA" i="0" dirty="0">
                <a:solidFill>
                  <a:schemeClr val="bg1"/>
                </a:solidFill>
                <a:latin typeface="Arial"/>
                <a:ea typeface="Arial"/>
                <a:cs typeface="Arial"/>
                <a:sym typeface="Arial"/>
              </a:rPr>
              <a:t>“There’s no touching on routine, keeping it the same…I didn’t see agency either…to be honest I- I noticed that it just didn’t seem to have like a uh dis- like a disability lens…” </a:t>
            </a:r>
          </a:p>
          <a:p>
            <a:pPr marL="139700" indent="0">
              <a:buFontTx/>
              <a:buNone/>
            </a:pPr>
            <a:r>
              <a:rPr lang="en-CA" i="0" dirty="0">
                <a:solidFill>
                  <a:schemeClr val="bg1"/>
                </a:solidFill>
                <a:latin typeface="Arial"/>
                <a:ea typeface="Arial"/>
                <a:cs typeface="Arial"/>
                <a:sym typeface="Arial"/>
              </a:rPr>
              <a:t>“We also use social stories…in a lot of the documentation that I- that I read that you sent…I don’t believe social stories were actually mentioned…”</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P08</a:t>
            </a:r>
          </a:p>
        </p:txBody>
      </p:sp>
    </p:spTree>
    <p:extLst>
      <p:ext uri="{BB962C8B-B14F-4D97-AF65-F5344CB8AC3E}">
        <p14:creationId xmlns:p14="http://schemas.microsoft.com/office/powerpoint/2010/main" val="4241026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750780" y="1250576"/>
            <a:ext cx="7729804" cy="3136204"/>
          </a:xfrm>
          <a:prstGeom prst="rect">
            <a:avLst/>
          </a:prstGeom>
        </p:spPr>
        <p:txBody>
          <a:bodyPr spcFirstLastPara="1" wrap="square" lIns="0" tIns="0" rIns="0" bIns="0" anchor="ctr" anchorCtr="0">
            <a:noAutofit/>
          </a:bodyPr>
          <a:lstStyle/>
          <a:p>
            <a:pPr marL="139700" indent="0">
              <a:buFontTx/>
              <a:buNone/>
            </a:pPr>
            <a:r>
              <a:rPr lang="en-CA" i="0" dirty="0">
                <a:latin typeface="Arial" panose="020B0604020202020204" pitchFamily="34" charset="0"/>
                <a:cs typeface="Arial" panose="020B0604020202020204" pitchFamily="34" charset="0"/>
              </a:rPr>
              <a:t>“…give me a bank of 30 different images and let me create the social story because… not only does he have Autism, but he has this mild intellectual disability, so like there’s certain pieces of information or certain language that he wouldn’t understand, so there needs to be like that tailoring of the social story.”</a:t>
            </a:r>
            <a:endParaRPr lang="en-CA" i="0" dirty="0">
              <a:solidFill>
                <a:schemeClr val="bg1"/>
              </a:solidFill>
              <a:latin typeface="Arial" panose="020B0604020202020204" pitchFamily="34" charset="0"/>
              <a:ea typeface="Arial"/>
              <a:cs typeface="Arial" panose="020B0604020202020204" pitchFamily="34" charset="0"/>
              <a:sym typeface="Arial"/>
            </a:endParaRP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P02</a:t>
            </a:r>
          </a:p>
        </p:txBody>
      </p:sp>
    </p:spTree>
    <p:extLst>
      <p:ext uri="{BB962C8B-B14F-4D97-AF65-F5344CB8AC3E}">
        <p14:creationId xmlns:p14="http://schemas.microsoft.com/office/powerpoint/2010/main" val="2969630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431059"/>
            <a:ext cx="7729804" cy="4760258"/>
          </a:xfrm>
          <a:prstGeom prst="rect">
            <a:avLst/>
          </a:prstGeom>
        </p:spPr>
        <p:txBody>
          <a:bodyPr spcFirstLastPara="1" wrap="square" lIns="0" tIns="0" rIns="0" bIns="0" anchor="ctr" anchorCtr="0">
            <a:noAutofit/>
          </a:bodyPr>
          <a:lstStyle/>
          <a:p>
            <a:pPr marL="139700" indent="0">
              <a:buNone/>
            </a:pPr>
            <a:r>
              <a:rPr lang="en-CA" sz="2200" i="0" dirty="0">
                <a:solidFill>
                  <a:schemeClr val="bg1"/>
                </a:solidFill>
                <a:latin typeface="Arial" panose="020B0604020202020204" pitchFamily="34" charset="0"/>
                <a:ea typeface="Arial"/>
                <a:cs typeface="Arial" panose="020B0604020202020204" pitchFamily="34" charset="0"/>
                <a:sym typeface="Arial"/>
              </a:rPr>
              <a:t>“Like we know kids on the spectrum have sensory issues, but in any of like the pamphlets or information that you’re given or parenting books, it does not address that part…” </a:t>
            </a:r>
          </a:p>
          <a:p>
            <a:pPr marL="139700" indent="0">
              <a:buNone/>
            </a:pPr>
            <a:r>
              <a:rPr lang="en-CA" sz="2200" i="0" dirty="0">
                <a:solidFill>
                  <a:schemeClr val="bg1"/>
                </a:solidFill>
                <a:latin typeface="Arial" panose="020B0604020202020204" pitchFamily="34" charset="0"/>
                <a:ea typeface="Arial"/>
                <a:cs typeface="Arial" panose="020B0604020202020204" pitchFamily="34" charset="0"/>
                <a:sym typeface="Arial"/>
              </a:rPr>
              <a:t>“I</a:t>
            </a:r>
            <a:r>
              <a:rPr lang="en-CA" sz="2200" i="0" dirty="0">
                <a:solidFill>
                  <a:schemeClr val="bg1"/>
                </a:solidFill>
                <a:latin typeface="Arial" panose="020B0604020202020204" pitchFamily="34" charset="0"/>
                <a:cs typeface="Arial" panose="020B0604020202020204" pitchFamily="34" charset="0"/>
              </a:rPr>
              <a:t>f we acknowledge the sensory part, we acknowledge the need for visual schedule, if we acknowledge and we support in those areas, that would help because it’s specific for kids on the spectrum and it’s not just about- for any parents who walks into your office and you give them a pamphlet.”</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P10</a:t>
            </a:r>
          </a:p>
        </p:txBody>
      </p:sp>
    </p:spTree>
    <p:extLst>
      <p:ext uri="{BB962C8B-B14F-4D97-AF65-F5344CB8AC3E}">
        <p14:creationId xmlns:p14="http://schemas.microsoft.com/office/powerpoint/2010/main" val="120230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127C-1EA2-6842-B3BB-C23C718DF195}"/>
              </a:ext>
            </a:extLst>
          </p:cNvPr>
          <p:cNvSpPr>
            <a:spLocks noGrp="1"/>
          </p:cNvSpPr>
          <p:nvPr>
            <p:ph type="title"/>
          </p:nvPr>
        </p:nvSpPr>
        <p:spPr>
          <a:xfrm>
            <a:off x="779099" y="656822"/>
            <a:ext cx="6708223" cy="575477"/>
          </a:xfrm>
        </p:spPr>
        <p:txBody>
          <a:bodyPr/>
          <a:lstStyle/>
          <a:p>
            <a:r>
              <a:rPr lang="en-US" sz="2600" dirty="0"/>
              <a:t>Medical Environments are not Autism-friendly </a:t>
            </a:r>
          </a:p>
        </p:txBody>
      </p:sp>
      <p:sp>
        <p:nvSpPr>
          <p:cNvPr id="3" name="Text Placeholder 2">
            <a:extLst>
              <a:ext uri="{FF2B5EF4-FFF2-40B4-BE49-F238E27FC236}">
                <a16:creationId xmlns:a16="http://schemas.microsoft.com/office/drawing/2014/main" id="{A53FF05B-39D5-644B-A78B-CDCF862FF33B}"/>
              </a:ext>
            </a:extLst>
          </p:cNvPr>
          <p:cNvSpPr>
            <a:spLocks noGrp="1"/>
          </p:cNvSpPr>
          <p:nvPr>
            <p:ph type="body" idx="1"/>
          </p:nvPr>
        </p:nvSpPr>
        <p:spPr>
          <a:xfrm>
            <a:off x="389067" y="1300825"/>
            <a:ext cx="6010500" cy="2884200"/>
          </a:xfrm>
        </p:spPr>
        <p:txBody>
          <a:bodyPr/>
          <a:lstStyle/>
          <a:p>
            <a:pPr>
              <a:lnSpc>
                <a:spcPct val="150000"/>
              </a:lnSpc>
            </a:pPr>
            <a:r>
              <a:rPr lang="en-US" dirty="0"/>
              <a:t>Medicalized environment.</a:t>
            </a:r>
          </a:p>
          <a:p>
            <a:pPr>
              <a:lnSpc>
                <a:spcPct val="150000"/>
              </a:lnSpc>
            </a:pPr>
            <a:r>
              <a:rPr lang="en-US" dirty="0"/>
              <a:t>Large, crowded venues.</a:t>
            </a:r>
          </a:p>
          <a:p>
            <a:pPr>
              <a:lnSpc>
                <a:spcPct val="150000"/>
              </a:lnSpc>
            </a:pPr>
            <a:r>
              <a:rPr lang="en-US" dirty="0"/>
              <a:t>Wait times, waiting rooms, lineups. </a:t>
            </a:r>
          </a:p>
          <a:p>
            <a:pPr>
              <a:lnSpc>
                <a:spcPct val="150000"/>
              </a:lnSpc>
            </a:pPr>
            <a:r>
              <a:rPr lang="en-US" dirty="0"/>
              <a:t>Specific time slots. </a:t>
            </a:r>
          </a:p>
          <a:p>
            <a:pPr>
              <a:lnSpc>
                <a:spcPct val="150000"/>
              </a:lnSpc>
            </a:pPr>
            <a:r>
              <a:rPr lang="en-US" dirty="0"/>
              <a:t>Sensory/environment. </a:t>
            </a:r>
          </a:p>
          <a:p>
            <a:pPr lvl="1"/>
            <a:r>
              <a:rPr lang="en-US" dirty="0"/>
              <a:t>Antiseptic smell, lights, noise, etc.</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83827B1-C3A5-8B4C-A3A4-F3FF9E5BA1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a:extLst>
              <a:ext uri="{FF2B5EF4-FFF2-40B4-BE49-F238E27FC236}">
                <a16:creationId xmlns:a16="http://schemas.microsoft.com/office/drawing/2014/main" id="{21102F85-5D86-594E-B5D4-8B2F5AC5053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51584" y="2833351"/>
            <a:ext cx="2703349" cy="2703349"/>
          </a:xfrm>
          <a:prstGeom prst="rect">
            <a:avLst/>
          </a:prstGeom>
        </p:spPr>
      </p:pic>
    </p:spTree>
    <p:extLst>
      <p:ext uri="{BB962C8B-B14F-4D97-AF65-F5344CB8AC3E}">
        <p14:creationId xmlns:p14="http://schemas.microsoft.com/office/powerpoint/2010/main" val="245430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192633"/>
            <a:ext cx="7729804" cy="4760258"/>
          </a:xfrm>
          <a:prstGeom prst="rect">
            <a:avLst/>
          </a:prstGeom>
        </p:spPr>
        <p:txBody>
          <a:bodyPr spcFirstLastPara="1" wrap="square" lIns="0" tIns="0" rIns="0" bIns="0" anchor="ctr" anchorCtr="0">
            <a:noAutofit/>
          </a:bodyPr>
          <a:lstStyle/>
          <a:p>
            <a:pPr marL="139700" indent="0">
              <a:buNone/>
            </a:pPr>
            <a:r>
              <a:rPr lang="en-CA" i="0" dirty="0">
                <a:solidFill>
                  <a:schemeClr val="bg1"/>
                </a:solidFill>
                <a:latin typeface="Arial"/>
                <a:ea typeface="Arial"/>
                <a:cs typeface="Arial"/>
                <a:sym typeface="Arial"/>
              </a:rPr>
              <a:t>“The whole environment of the hospital, the way it is now, it- it’s- it doesn’t really work.”</a:t>
            </a:r>
          </a:p>
          <a:p>
            <a:pPr marL="139700" indent="0">
              <a:buNone/>
            </a:pPr>
            <a:endParaRPr lang="en-CA" sz="2200" i="0" dirty="0">
              <a:solidFill>
                <a:schemeClr val="bg1"/>
              </a:solidFill>
              <a:latin typeface="Arial" panose="020B0604020202020204" pitchFamily="34" charset="0"/>
              <a:cs typeface="Arial" panose="020B0604020202020204" pitchFamily="34" charset="0"/>
            </a:endParaRP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P06</a:t>
            </a:r>
          </a:p>
        </p:txBody>
      </p:sp>
    </p:spTree>
    <p:extLst>
      <p:ext uri="{BB962C8B-B14F-4D97-AF65-F5344CB8AC3E}">
        <p14:creationId xmlns:p14="http://schemas.microsoft.com/office/powerpoint/2010/main" val="1289199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431059"/>
            <a:ext cx="7729804" cy="4760258"/>
          </a:xfrm>
          <a:prstGeom prst="rect">
            <a:avLst/>
          </a:prstGeom>
        </p:spPr>
        <p:txBody>
          <a:bodyPr spcFirstLastPara="1" wrap="square" lIns="0" tIns="0" rIns="0" bIns="0" anchor="ctr" anchorCtr="0">
            <a:noAutofit/>
          </a:bodyPr>
          <a:lstStyle/>
          <a:p>
            <a:pPr marL="139700" lvl="0" indent="0">
              <a:buFontTx/>
              <a:buNone/>
            </a:pPr>
            <a:r>
              <a:rPr lang="en-CA" i="0" dirty="0">
                <a:solidFill>
                  <a:schemeClr val="bg1"/>
                </a:solidFill>
                <a:latin typeface="Arial"/>
                <a:ea typeface="Arial"/>
                <a:cs typeface="Arial"/>
                <a:sym typeface="Arial"/>
              </a:rPr>
              <a:t>“If it’s a repeat of the University complex, you would have a bunch of Autistic kids flipping out, like that was- public health, that was a screw up.” </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P05</a:t>
            </a:r>
          </a:p>
        </p:txBody>
      </p:sp>
    </p:spTree>
    <p:extLst>
      <p:ext uri="{BB962C8B-B14F-4D97-AF65-F5344CB8AC3E}">
        <p14:creationId xmlns:p14="http://schemas.microsoft.com/office/powerpoint/2010/main" val="2810101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431059"/>
            <a:ext cx="7729804" cy="4760258"/>
          </a:xfrm>
          <a:prstGeom prst="rect">
            <a:avLst/>
          </a:prstGeom>
        </p:spPr>
        <p:txBody>
          <a:bodyPr spcFirstLastPara="1" wrap="square" lIns="0" tIns="0" rIns="0" bIns="0" anchor="ctr" anchorCtr="0">
            <a:noAutofit/>
          </a:bodyPr>
          <a:lstStyle/>
          <a:p>
            <a:pPr marL="139700" indent="0">
              <a:buNone/>
            </a:pPr>
            <a:r>
              <a:rPr lang="en-CA" i="0" dirty="0">
                <a:solidFill>
                  <a:schemeClr val="bg1"/>
                </a:solidFill>
                <a:latin typeface="Arial"/>
                <a:ea typeface="Arial"/>
                <a:cs typeface="Arial"/>
                <a:sym typeface="Arial"/>
              </a:rPr>
              <a:t>“We went to our local COVID vaccine clinic, which is in a community center, in a gym so like, long lineups, uhm, big open space, echoey, lots of people, lots of people in masks, they had a private area, which was literally just behind a curtain…after 20 minutes they had to leave with no vaccine like we just- they just- it wasn’t- they were not equipped.” </a:t>
            </a:r>
            <a:endParaRPr lang="en-CA" sz="2200" i="0" dirty="0">
              <a:solidFill>
                <a:schemeClr val="bg1"/>
              </a:solidFill>
              <a:latin typeface="Arial" panose="020B0604020202020204" pitchFamily="34" charset="0"/>
              <a:cs typeface="Arial" panose="020B0604020202020204" pitchFamily="34" charset="0"/>
            </a:endParaRP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P02</a:t>
            </a:r>
          </a:p>
        </p:txBody>
      </p:sp>
    </p:spTree>
    <p:extLst>
      <p:ext uri="{BB962C8B-B14F-4D97-AF65-F5344CB8AC3E}">
        <p14:creationId xmlns:p14="http://schemas.microsoft.com/office/powerpoint/2010/main" val="3324751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127C-1EA2-6842-B3BB-C23C718DF195}"/>
              </a:ext>
            </a:extLst>
          </p:cNvPr>
          <p:cNvSpPr>
            <a:spLocks noGrp="1"/>
          </p:cNvSpPr>
          <p:nvPr>
            <p:ph type="title"/>
          </p:nvPr>
        </p:nvSpPr>
        <p:spPr>
          <a:xfrm>
            <a:off x="779100" y="497541"/>
            <a:ext cx="6010500" cy="734759"/>
          </a:xfrm>
        </p:spPr>
        <p:txBody>
          <a:bodyPr/>
          <a:lstStyle/>
          <a:p>
            <a:r>
              <a:rPr lang="en-US" sz="2600" dirty="0"/>
              <a:t>Coping Strategies may Need Accommodations </a:t>
            </a:r>
          </a:p>
        </p:txBody>
      </p:sp>
      <p:sp>
        <p:nvSpPr>
          <p:cNvPr id="3" name="Text Placeholder 2">
            <a:extLst>
              <a:ext uri="{FF2B5EF4-FFF2-40B4-BE49-F238E27FC236}">
                <a16:creationId xmlns:a16="http://schemas.microsoft.com/office/drawing/2014/main" id="{A53FF05B-39D5-644B-A78B-CDCF862FF33B}"/>
              </a:ext>
            </a:extLst>
          </p:cNvPr>
          <p:cNvSpPr>
            <a:spLocks noGrp="1"/>
          </p:cNvSpPr>
          <p:nvPr>
            <p:ph type="body" idx="1"/>
          </p:nvPr>
        </p:nvSpPr>
        <p:spPr>
          <a:xfrm>
            <a:off x="550499" y="1395266"/>
            <a:ext cx="6010500" cy="2884200"/>
          </a:xfrm>
        </p:spPr>
        <p:txBody>
          <a:bodyPr/>
          <a:lstStyle/>
          <a:p>
            <a:r>
              <a:rPr lang="en-US" dirty="0"/>
              <a:t>Topical anesthetics.</a:t>
            </a:r>
          </a:p>
          <a:p>
            <a:endParaRPr lang="en-US" dirty="0"/>
          </a:p>
          <a:p>
            <a:r>
              <a:rPr lang="en-US" dirty="0"/>
              <a:t>Breathing.</a:t>
            </a:r>
          </a:p>
          <a:p>
            <a:endParaRPr lang="en-US" dirty="0"/>
          </a:p>
          <a:p>
            <a:r>
              <a:rPr lang="en-US" dirty="0"/>
              <a:t>Generic distractions or rewards.</a:t>
            </a:r>
          </a:p>
          <a:p>
            <a:endParaRPr lang="en-US" dirty="0"/>
          </a:p>
          <a:p>
            <a:r>
              <a:rPr lang="en-US" dirty="0"/>
              <a:t>Multiple caregivers.  </a:t>
            </a:r>
          </a:p>
          <a:p>
            <a:endParaRPr lang="en-US" dirty="0"/>
          </a:p>
        </p:txBody>
      </p:sp>
      <p:sp>
        <p:nvSpPr>
          <p:cNvPr id="4" name="Slide Number Placeholder 3">
            <a:extLst>
              <a:ext uri="{FF2B5EF4-FFF2-40B4-BE49-F238E27FC236}">
                <a16:creationId xmlns:a16="http://schemas.microsoft.com/office/drawing/2014/main" id="{483827B1-C3A5-8B4C-A3A4-F3FF9E5BA1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8" name="Picture 7">
            <a:extLst>
              <a:ext uri="{FF2B5EF4-FFF2-40B4-BE49-F238E27FC236}">
                <a16:creationId xmlns:a16="http://schemas.microsoft.com/office/drawing/2014/main" id="{CE477D89-C56A-AE41-9D84-B829BB7119F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95824" y="1503550"/>
            <a:ext cx="1765175" cy="1578901"/>
          </a:xfrm>
          <a:prstGeom prst="rect">
            <a:avLst/>
          </a:prstGeom>
        </p:spPr>
      </p:pic>
    </p:spTree>
    <p:extLst>
      <p:ext uri="{BB962C8B-B14F-4D97-AF65-F5344CB8AC3E}">
        <p14:creationId xmlns:p14="http://schemas.microsoft.com/office/powerpoint/2010/main" val="1901265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6240"/>
            <a:ext cx="7729804" cy="4760258"/>
          </a:xfrm>
          <a:prstGeom prst="rect">
            <a:avLst/>
          </a:prstGeom>
        </p:spPr>
        <p:txBody>
          <a:bodyPr spcFirstLastPara="1" wrap="square" lIns="0" tIns="0" rIns="0" bIns="0" anchor="ctr" anchorCtr="0">
            <a:noAutofit/>
          </a:bodyPr>
          <a:lstStyle/>
          <a:p>
            <a:pPr marL="139700" indent="0">
              <a:buFontTx/>
              <a:buNone/>
            </a:pPr>
            <a:r>
              <a:rPr lang="en-CA" i="0" dirty="0">
                <a:solidFill>
                  <a:schemeClr val="bg1"/>
                </a:solidFill>
                <a:latin typeface="Arial"/>
                <a:ea typeface="Arial"/>
                <a:cs typeface="Arial"/>
                <a:sym typeface="Arial"/>
              </a:rPr>
              <a:t>“Once, he was put in like this room and she had like an iPad on with like Frozen, and he’s not into that.” </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P13</a:t>
            </a:r>
          </a:p>
        </p:txBody>
      </p:sp>
    </p:spTree>
    <p:extLst>
      <p:ext uri="{BB962C8B-B14F-4D97-AF65-F5344CB8AC3E}">
        <p14:creationId xmlns:p14="http://schemas.microsoft.com/office/powerpoint/2010/main" val="3943144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Introduction</a:t>
            </a:r>
            <a:endParaRPr dirty="0"/>
          </a:p>
        </p:txBody>
      </p:sp>
      <p:sp>
        <p:nvSpPr>
          <p:cNvPr id="228" name="Google Shape;228;p15"/>
          <p:cNvSpPr txBox="1"/>
          <p:nvPr/>
        </p:nvSpPr>
        <p:spPr>
          <a:xfrm>
            <a:off x="77600" y="2201325"/>
            <a:ext cx="2004000" cy="2201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n" sz="9600" b="1" dirty="0">
                <a:solidFill>
                  <a:schemeClr val="lt1"/>
                </a:solidFill>
                <a:latin typeface="Catamaran"/>
                <a:ea typeface="Catamaran"/>
                <a:cs typeface="Catamaran"/>
                <a:sym typeface="Catamaran"/>
              </a:rPr>
              <a:t>1</a:t>
            </a:r>
            <a:endParaRPr sz="9600" b="1" dirty="0">
              <a:solidFill>
                <a:schemeClr val="lt1"/>
              </a:solidFill>
              <a:latin typeface="Catamaran"/>
              <a:ea typeface="Catamaran"/>
              <a:cs typeface="Catamaran"/>
              <a:sym typeface="Catamar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431059"/>
            <a:ext cx="7729804" cy="4760258"/>
          </a:xfrm>
          <a:prstGeom prst="rect">
            <a:avLst/>
          </a:prstGeom>
        </p:spPr>
        <p:txBody>
          <a:bodyPr spcFirstLastPara="1" wrap="square" lIns="0" tIns="0" rIns="0" bIns="0" anchor="ctr" anchorCtr="0">
            <a:noAutofit/>
          </a:bodyPr>
          <a:lstStyle/>
          <a:p>
            <a:pPr marL="139700" lvl="0" indent="0">
              <a:buFontTx/>
              <a:buNone/>
            </a:pPr>
            <a:r>
              <a:rPr lang="en-CA" b="1" i="0" dirty="0">
                <a:solidFill>
                  <a:schemeClr val="bg1"/>
                </a:solidFill>
                <a:latin typeface="Arial"/>
                <a:ea typeface="Arial"/>
                <a:cs typeface="Arial"/>
                <a:sym typeface="Arial"/>
              </a:rPr>
              <a:t>“</a:t>
            </a:r>
            <a:r>
              <a:rPr lang="en-CA" i="0" dirty="0">
                <a:solidFill>
                  <a:schemeClr val="bg1"/>
                </a:solidFill>
                <a:latin typeface="Arial"/>
                <a:ea typeface="Arial"/>
                <a:cs typeface="Arial"/>
                <a:sym typeface="Arial"/>
              </a:rPr>
              <a:t>I’ve had that happen where someone tries to distract him, like “oh look it’s spider man”, and I’m like, “yeah, like we don’t watch that.”</a:t>
            </a:r>
          </a:p>
          <a:p>
            <a:pPr marL="139700" lvl="0" indent="0">
              <a:buFontTx/>
              <a:buNone/>
            </a:pPr>
            <a:endParaRPr lang="en-CA" i="0" dirty="0">
              <a:solidFill>
                <a:schemeClr val="bg1"/>
              </a:solidFill>
              <a:latin typeface="Arial"/>
              <a:ea typeface="Arial"/>
              <a:cs typeface="Arial"/>
              <a:sym typeface="Arial"/>
            </a:endParaRPr>
          </a:p>
          <a:p>
            <a:pPr marL="139700" lvl="0" indent="0">
              <a:buFontTx/>
              <a:buNone/>
            </a:pPr>
            <a:r>
              <a:rPr lang="en-CA" i="0" dirty="0">
                <a:solidFill>
                  <a:schemeClr val="bg1"/>
                </a:solidFill>
                <a:latin typeface="Arial"/>
                <a:ea typeface="Arial"/>
                <a:cs typeface="Arial"/>
                <a:sym typeface="Arial"/>
              </a:rPr>
              <a:t>“Like if we have to get there early and now he’s got to wait, he doesn’t do well with waiting.” </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P02</a:t>
            </a:r>
          </a:p>
        </p:txBody>
      </p:sp>
    </p:spTree>
    <p:extLst>
      <p:ext uri="{BB962C8B-B14F-4D97-AF65-F5344CB8AC3E}">
        <p14:creationId xmlns:p14="http://schemas.microsoft.com/office/powerpoint/2010/main" val="717783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431059"/>
            <a:ext cx="7729804" cy="4760258"/>
          </a:xfrm>
          <a:prstGeom prst="rect">
            <a:avLst/>
          </a:prstGeom>
        </p:spPr>
        <p:txBody>
          <a:bodyPr spcFirstLastPara="1" wrap="square" lIns="0" tIns="0" rIns="0" bIns="0" anchor="ctr" anchorCtr="0">
            <a:noAutofit/>
          </a:bodyPr>
          <a:lstStyle/>
          <a:p>
            <a:pPr marL="139700" indent="0">
              <a:buFontTx/>
              <a:buNone/>
            </a:pPr>
            <a:r>
              <a:rPr lang="en-CA" b="1" i="0" dirty="0">
                <a:solidFill>
                  <a:schemeClr val="bg1"/>
                </a:solidFill>
                <a:latin typeface="Arial"/>
                <a:ea typeface="Arial"/>
                <a:cs typeface="Arial"/>
                <a:sym typeface="Arial"/>
              </a:rPr>
              <a:t> “</a:t>
            </a:r>
            <a:r>
              <a:rPr lang="en-CA" i="0" dirty="0">
                <a:solidFill>
                  <a:schemeClr val="bg1"/>
                </a:solidFill>
                <a:latin typeface="Arial"/>
                <a:ea typeface="Arial"/>
                <a:cs typeface="Arial"/>
                <a:sym typeface="Arial"/>
              </a:rPr>
              <a:t>Every other kid is gonna want you know, like a little gift, or little sticker or whatever, he’s not interested.”</a:t>
            </a:r>
          </a:p>
          <a:p>
            <a:pPr marL="139700" indent="0">
              <a:buFontTx/>
              <a:buNone/>
            </a:pPr>
            <a:endParaRPr lang="en-CA" i="0" dirty="0">
              <a:solidFill>
                <a:schemeClr val="bg1"/>
              </a:solidFill>
              <a:latin typeface="Arial"/>
              <a:ea typeface="Arial"/>
              <a:cs typeface="Arial"/>
              <a:sym typeface="Arial"/>
            </a:endParaRPr>
          </a:p>
          <a:p>
            <a:pPr marL="139700" indent="0">
              <a:buFontTx/>
              <a:buNone/>
            </a:pPr>
            <a:r>
              <a:rPr lang="en-CA" i="0" dirty="0">
                <a:solidFill>
                  <a:schemeClr val="bg1"/>
                </a:solidFill>
                <a:latin typeface="Arial"/>
                <a:ea typeface="Arial"/>
                <a:cs typeface="Arial"/>
                <a:sym typeface="Arial"/>
              </a:rPr>
              <a:t>“I think there’s something a lot of providers have to stop doing in general is to ask Autistic kids about school and their friends from school because sometimes they don’t have friends at school...” </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P11</a:t>
            </a:r>
          </a:p>
        </p:txBody>
      </p:sp>
    </p:spTree>
    <p:extLst>
      <p:ext uri="{BB962C8B-B14F-4D97-AF65-F5344CB8AC3E}">
        <p14:creationId xmlns:p14="http://schemas.microsoft.com/office/powerpoint/2010/main" val="3007404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179754"/>
            <a:ext cx="7729804" cy="4760258"/>
          </a:xfrm>
          <a:prstGeom prst="rect">
            <a:avLst/>
          </a:prstGeom>
        </p:spPr>
        <p:txBody>
          <a:bodyPr spcFirstLastPara="1" wrap="square" lIns="0" tIns="0" rIns="0" bIns="0" anchor="ctr" anchorCtr="0">
            <a:noAutofit/>
          </a:bodyPr>
          <a:lstStyle/>
          <a:p>
            <a:pPr marL="139700" lvl="0" indent="0">
              <a:buFontTx/>
              <a:buNone/>
            </a:pPr>
            <a:r>
              <a:rPr lang="en-CA" i="0" dirty="0">
                <a:solidFill>
                  <a:schemeClr val="bg1"/>
                </a:solidFill>
                <a:latin typeface="Arial"/>
                <a:ea typeface="Arial"/>
                <a:cs typeface="Arial"/>
                <a:sym typeface="Arial"/>
              </a:rPr>
              <a:t>“…for most kids, by the way, that I work with on the spectrum, breathing techniques don’t work.”</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P05</a:t>
            </a:r>
          </a:p>
        </p:txBody>
      </p:sp>
    </p:spTree>
    <p:extLst>
      <p:ext uri="{BB962C8B-B14F-4D97-AF65-F5344CB8AC3E}">
        <p14:creationId xmlns:p14="http://schemas.microsoft.com/office/powerpoint/2010/main" val="4173075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0F911-DE33-8D44-AB89-A469E311E7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4" name="Oval 3">
            <a:extLst>
              <a:ext uri="{FF2B5EF4-FFF2-40B4-BE49-F238E27FC236}">
                <a16:creationId xmlns:a16="http://schemas.microsoft.com/office/drawing/2014/main" id="{C4F766E7-01E6-9443-B792-F4B756EB3C08}"/>
              </a:ext>
            </a:extLst>
          </p:cNvPr>
          <p:cNvSpPr/>
          <p:nvPr/>
        </p:nvSpPr>
        <p:spPr>
          <a:xfrm>
            <a:off x="2435885" y="1087594"/>
            <a:ext cx="3318082" cy="2514601"/>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74DB5B-164B-5242-8337-17F5DB99BD55}"/>
              </a:ext>
            </a:extLst>
          </p:cNvPr>
          <p:cNvSpPr txBox="1"/>
          <p:nvPr/>
        </p:nvSpPr>
        <p:spPr>
          <a:xfrm>
            <a:off x="2580965" y="1682809"/>
            <a:ext cx="3065930" cy="954107"/>
          </a:xfrm>
          <a:prstGeom prst="rect">
            <a:avLst/>
          </a:prstGeom>
          <a:noFill/>
        </p:spPr>
        <p:txBody>
          <a:bodyPr wrap="square" rtlCol="0">
            <a:spAutoFit/>
          </a:bodyPr>
          <a:lstStyle/>
          <a:p>
            <a:pPr algn="ctr"/>
            <a:r>
              <a:rPr lang="en-US" sz="2800" dirty="0"/>
              <a:t>It’s More Than the Poke Itself</a:t>
            </a:r>
          </a:p>
        </p:txBody>
      </p:sp>
      <p:sp>
        <p:nvSpPr>
          <p:cNvPr id="13" name="Down Arrow 12">
            <a:extLst>
              <a:ext uri="{FF2B5EF4-FFF2-40B4-BE49-F238E27FC236}">
                <a16:creationId xmlns:a16="http://schemas.microsoft.com/office/drawing/2014/main" id="{220CA8AB-E151-7A4F-8A76-3BFD23C30C5A}"/>
              </a:ext>
            </a:extLst>
          </p:cNvPr>
          <p:cNvSpPr/>
          <p:nvPr/>
        </p:nvSpPr>
        <p:spPr>
          <a:xfrm rot="13453756">
            <a:off x="5451610" y="905499"/>
            <a:ext cx="175914" cy="54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3DC202A-592D-ED4F-848D-31DA7BBCB4A1}"/>
              </a:ext>
            </a:extLst>
          </p:cNvPr>
          <p:cNvSpPr/>
          <p:nvPr/>
        </p:nvSpPr>
        <p:spPr>
          <a:xfrm rot="2824084">
            <a:off x="2479934" y="3262212"/>
            <a:ext cx="175914" cy="54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506FA567-7359-9F43-93B0-BC33BD804523}"/>
              </a:ext>
            </a:extLst>
          </p:cNvPr>
          <p:cNvSpPr/>
          <p:nvPr/>
        </p:nvSpPr>
        <p:spPr>
          <a:xfrm rot="19376785">
            <a:off x="5558938" y="3219190"/>
            <a:ext cx="175914" cy="54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43A0A95-1BB0-0E49-BBE8-012B7BDD10FC}"/>
              </a:ext>
            </a:extLst>
          </p:cNvPr>
          <p:cNvSpPr/>
          <p:nvPr/>
        </p:nvSpPr>
        <p:spPr>
          <a:xfrm>
            <a:off x="5745794" y="117274"/>
            <a:ext cx="1757082" cy="113627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587A3C0-B019-6F47-A156-C6D7F1FF29E3}"/>
              </a:ext>
            </a:extLst>
          </p:cNvPr>
          <p:cNvSpPr/>
          <p:nvPr/>
        </p:nvSpPr>
        <p:spPr>
          <a:xfrm>
            <a:off x="631031" y="135140"/>
            <a:ext cx="1757082" cy="113627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EC45DF2B-E77F-F44A-BC2F-813F786D7F43}"/>
              </a:ext>
            </a:extLst>
          </p:cNvPr>
          <p:cNvSpPr/>
          <p:nvPr/>
        </p:nvSpPr>
        <p:spPr>
          <a:xfrm rot="8320233">
            <a:off x="2545673" y="864777"/>
            <a:ext cx="175914" cy="54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CB39E2D-C53B-A545-AB32-A38F7CFC690E}"/>
              </a:ext>
            </a:extLst>
          </p:cNvPr>
          <p:cNvSpPr txBox="1"/>
          <p:nvPr/>
        </p:nvSpPr>
        <p:spPr>
          <a:xfrm>
            <a:off x="714443" y="443819"/>
            <a:ext cx="1680702" cy="400110"/>
          </a:xfrm>
          <a:prstGeom prst="rect">
            <a:avLst/>
          </a:prstGeom>
          <a:noFill/>
        </p:spPr>
        <p:txBody>
          <a:bodyPr wrap="square" rtlCol="0">
            <a:spAutoFit/>
          </a:bodyPr>
          <a:lstStyle/>
          <a:p>
            <a:pPr algn="ctr"/>
            <a:r>
              <a:rPr lang="en-US" sz="2000" dirty="0"/>
              <a:t>Environment</a:t>
            </a:r>
          </a:p>
        </p:txBody>
      </p:sp>
      <p:sp>
        <p:nvSpPr>
          <p:cNvPr id="30" name="TextBox 29">
            <a:extLst>
              <a:ext uri="{FF2B5EF4-FFF2-40B4-BE49-F238E27FC236}">
                <a16:creationId xmlns:a16="http://schemas.microsoft.com/office/drawing/2014/main" id="{15C03E6B-40D5-544F-A4F1-CF446BC79755}"/>
              </a:ext>
            </a:extLst>
          </p:cNvPr>
          <p:cNvSpPr txBox="1"/>
          <p:nvPr/>
        </p:nvSpPr>
        <p:spPr>
          <a:xfrm>
            <a:off x="5783984" y="289931"/>
            <a:ext cx="1680702" cy="707886"/>
          </a:xfrm>
          <a:prstGeom prst="rect">
            <a:avLst/>
          </a:prstGeom>
          <a:noFill/>
        </p:spPr>
        <p:txBody>
          <a:bodyPr wrap="square" rtlCol="0">
            <a:spAutoFit/>
          </a:bodyPr>
          <a:lstStyle/>
          <a:p>
            <a:pPr algn="ctr"/>
            <a:r>
              <a:rPr lang="en-US" sz="2000" dirty="0"/>
              <a:t>Sensory Concerns</a:t>
            </a:r>
          </a:p>
        </p:txBody>
      </p:sp>
      <p:sp>
        <p:nvSpPr>
          <p:cNvPr id="17" name="Oval 16">
            <a:extLst>
              <a:ext uri="{FF2B5EF4-FFF2-40B4-BE49-F238E27FC236}">
                <a16:creationId xmlns:a16="http://schemas.microsoft.com/office/drawing/2014/main" id="{2FFBF898-AB40-2049-86D7-66C73085AE84}"/>
              </a:ext>
            </a:extLst>
          </p:cNvPr>
          <p:cNvSpPr/>
          <p:nvPr/>
        </p:nvSpPr>
        <p:spPr>
          <a:xfrm>
            <a:off x="571330" y="3552720"/>
            <a:ext cx="1757082" cy="113627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B431CCC-CB76-F84F-8363-CAAED30B9289}"/>
              </a:ext>
            </a:extLst>
          </p:cNvPr>
          <p:cNvSpPr txBox="1"/>
          <p:nvPr/>
        </p:nvSpPr>
        <p:spPr>
          <a:xfrm>
            <a:off x="647710" y="3766916"/>
            <a:ext cx="1680702" cy="707886"/>
          </a:xfrm>
          <a:prstGeom prst="rect">
            <a:avLst/>
          </a:prstGeom>
          <a:noFill/>
        </p:spPr>
        <p:txBody>
          <a:bodyPr wrap="square" rtlCol="0">
            <a:spAutoFit/>
          </a:bodyPr>
          <a:lstStyle/>
          <a:p>
            <a:pPr algn="ctr"/>
            <a:r>
              <a:rPr lang="en-US" sz="2000" dirty="0"/>
              <a:t>Uncertainty/Unknown</a:t>
            </a:r>
          </a:p>
        </p:txBody>
      </p:sp>
      <p:sp>
        <p:nvSpPr>
          <p:cNvPr id="20" name="Oval 19">
            <a:extLst>
              <a:ext uri="{FF2B5EF4-FFF2-40B4-BE49-F238E27FC236}">
                <a16:creationId xmlns:a16="http://schemas.microsoft.com/office/drawing/2014/main" id="{7751A668-01C5-3145-AA58-90FDBA8D22BC}"/>
              </a:ext>
            </a:extLst>
          </p:cNvPr>
          <p:cNvSpPr/>
          <p:nvPr/>
        </p:nvSpPr>
        <p:spPr>
          <a:xfrm>
            <a:off x="5627891" y="3654185"/>
            <a:ext cx="1757082" cy="113627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BD6E700-54FE-5740-AF03-0B79FD5B2486}"/>
              </a:ext>
            </a:extLst>
          </p:cNvPr>
          <p:cNvSpPr txBox="1"/>
          <p:nvPr/>
        </p:nvSpPr>
        <p:spPr>
          <a:xfrm>
            <a:off x="5646895" y="3868381"/>
            <a:ext cx="1680702" cy="707886"/>
          </a:xfrm>
          <a:prstGeom prst="rect">
            <a:avLst/>
          </a:prstGeom>
          <a:noFill/>
        </p:spPr>
        <p:txBody>
          <a:bodyPr wrap="square" rtlCol="0">
            <a:spAutoFit/>
          </a:bodyPr>
          <a:lstStyle/>
          <a:p>
            <a:pPr algn="ctr"/>
            <a:r>
              <a:rPr lang="en-US" sz="2000" dirty="0"/>
              <a:t>Out of Routine</a:t>
            </a:r>
          </a:p>
        </p:txBody>
      </p:sp>
      <p:pic>
        <p:nvPicPr>
          <p:cNvPr id="5" name="Picture 4">
            <a:extLst>
              <a:ext uri="{FF2B5EF4-FFF2-40B4-BE49-F238E27FC236}">
                <a16:creationId xmlns:a16="http://schemas.microsoft.com/office/drawing/2014/main" id="{4EAF879C-57E4-BC4B-A95D-7BFF874E274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28329" y="2576764"/>
            <a:ext cx="943671" cy="943671"/>
          </a:xfrm>
          <a:prstGeom prst="rect">
            <a:avLst/>
          </a:prstGeom>
        </p:spPr>
      </p:pic>
    </p:spTree>
    <p:extLst>
      <p:ext uri="{BB962C8B-B14F-4D97-AF65-F5344CB8AC3E}">
        <p14:creationId xmlns:p14="http://schemas.microsoft.com/office/powerpoint/2010/main" val="81616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376554"/>
            <a:ext cx="7729804" cy="4373297"/>
          </a:xfrm>
          <a:prstGeom prst="rect">
            <a:avLst/>
          </a:prstGeom>
        </p:spPr>
        <p:txBody>
          <a:bodyPr spcFirstLastPara="1" wrap="square" lIns="0" tIns="0" rIns="0" bIns="0" anchor="ctr" anchorCtr="0">
            <a:noAutofit/>
          </a:bodyPr>
          <a:lstStyle/>
          <a:p>
            <a:pPr marL="139700" indent="0">
              <a:buFontTx/>
              <a:buNone/>
            </a:pPr>
            <a:r>
              <a:rPr lang="en-CA" i="0" dirty="0">
                <a:solidFill>
                  <a:schemeClr val="bg1"/>
                </a:solidFill>
                <a:latin typeface="Arial"/>
                <a:ea typeface="Arial"/>
                <a:cs typeface="Arial"/>
                <a:sym typeface="Arial"/>
              </a:rPr>
              <a:t>“…half his pain is associated with the fear of the unknown and not being in control, and like that is what is increasing his experience of pain, it’s not just the physical prick of the needle, it’s all of those other things that are elevating his like- his nervous system.”</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P03</a:t>
            </a:r>
          </a:p>
        </p:txBody>
      </p:sp>
    </p:spTree>
    <p:extLst>
      <p:ext uri="{BB962C8B-B14F-4D97-AF65-F5344CB8AC3E}">
        <p14:creationId xmlns:p14="http://schemas.microsoft.com/office/powerpoint/2010/main" val="737973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383193"/>
            <a:ext cx="7729804" cy="4760258"/>
          </a:xfrm>
          <a:prstGeom prst="rect">
            <a:avLst/>
          </a:prstGeom>
        </p:spPr>
        <p:txBody>
          <a:bodyPr spcFirstLastPara="1" wrap="square" lIns="0" tIns="0" rIns="0" bIns="0" anchor="ctr" anchorCtr="0">
            <a:noAutofit/>
          </a:bodyPr>
          <a:lstStyle/>
          <a:p>
            <a:pPr marL="139700" indent="0">
              <a:buFontTx/>
              <a:buNone/>
            </a:pPr>
            <a:r>
              <a:rPr lang="en-CA" i="0" dirty="0">
                <a:solidFill>
                  <a:schemeClr val="bg1"/>
                </a:solidFill>
                <a:latin typeface="Arial"/>
                <a:ea typeface="Arial"/>
                <a:cs typeface="Arial"/>
                <a:sym typeface="Arial"/>
              </a:rPr>
              <a:t>“I think it’s harder for him to kind of be at the appointment and be in the mood for it because he doesn’t like things that are like- like he doesn’t like to get out of routine. Like he maybe doesn’t trust the person that’s gonna do it, and everything that’s happening around it like more than- than the needle in itself, it’s like experience in general.”</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P11</a:t>
            </a:r>
          </a:p>
        </p:txBody>
      </p:sp>
    </p:spTree>
    <p:extLst>
      <p:ext uri="{BB962C8B-B14F-4D97-AF65-F5344CB8AC3E}">
        <p14:creationId xmlns:p14="http://schemas.microsoft.com/office/powerpoint/2010/main" val="4021320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418364"/>
            <a:ext cx="7729804" cy="4760258"/>
          </a:xfrm>
          <a:prstGeom prst="rect">
            <a:avLst/>
          </a:prstGeom>
        </p:spPr>
        <p:txBody>
          <a:bodyPr spcFirstLastPara="1" wrap="square" lIns="0" tIns="0" rIns="0" bIns="0" anchor="ctr" anchorCtr="0">
            <a:noAutofit/>
          </a:bodyPr>
          <a:lstStyle/>
          <a:p>
            <a:pPr marL="139700" lvl="0" indent="0">
              <a:buFontTx/>
              <a:buNone/>
            </a:pPr>
            <a:r>
              <a:rPr lang="en-CA" sz="2300" i="0" dirty="0">
                <a:solidFill>
                  <a:schemeClr val="bg1"/>
                </a:solidFill>
                <a:latin typeface="Arial"/>
                <a:ea typeface="Arial"/>
                <a:cs typeface="Arial"/>
                <a:sym typeface="Arial"/>
              </a:rPr>
              <a:t>“Maybe he’s kinda okay, but then you arrive and there a lot of other circumstances that for other kids is normal, but it can set him up to be like…his levels of stress are going to be like higher. Like if there’s too many people, people are talking too much, or noise, or sometimes you go to a the clinic um there’s- maybe there’s babies crying, so all this- these things are…kind of setting the mood for him to get like his stress level getting higher and higher.”</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P11</a:t>
            </a:r>
          </a:p>
        </p:txBody>
      </p:sp>
    </p:spTree>
    <p:extLst>
      <p:ext uri="{BB962C8B-B14F-4D97-AF65-F5344CB8AC3E}">
        <p14:creationId xmlns:p14="http://schemas.microsoft.com/office/powerpoint/2010/main" val="3869016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431059"/>
            <a:ext cx="7729804" cy="4462913"/>
          </a:xfrm>
          <a:prstGeom prst="rect">
            <a:avLst/>
          </a:prstGeom>
        </p:spPr>
        <p:txBody>
          <a:bodyPr spcFirstLastPara="1" wrap="square" lIns="0" tIns="0" rIns="0" bIns="0" anchor="ctr" anchorCtr="0">
            <a:noAutofit/>
          </a:bodyPr>
          <a:lstStyle/>
          <a:p>
            <a:pPr marL="139700" indent="0">
              <a:buFontTx/>
              <a:buNone/>
            </a:pPr>
            <a:r>
              <a:rPr lang="en-CA" i="0" dirty="0">
                <a:solidFill>
                  <a:schemeClr val="bg1"/>
                </a:solidFill>
                <a:latin typeface="Arial"/>
                <a:ea typeface="Arial"/>
                <a:cs typeface="Arial"/>
                <a:sym typeface="Arial"/>
              </a:rPr>
              <a:t>“He doesn’t want somebody to touch him, okay, so that is a sensory part. But uh, of course the touch will definitely happen, and the touch will happen by the strange person, not by the family member, so this is also very hard for the child.” </a:t>
            </a: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P12</a:t>
            </a:r>
          </a:p>
        </p:txBody>
      </p:sp>
    </p:spTree>
    <p:extLst>
      <p:ext uri="{BB962C8B-B14F-4D97-AF65-F5344CB8AC3E}">
        <p14:creationId xmlns:p14="http://schemas.microsoft.com/office/powerpoint/2010/main" val="1915706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0F911-DE33-8D44-AB89-A469E311E7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4" name="Oval 3">
            <a:extLst>
              <a:ext uri="{FF2B5EF4-FFF2-40B4-BE49-F238E27FC236}">
                <a16:creationId xmlns:a16="http://schemas.microsoft.com/office/drawing/2014/main" id="{C4F766E7-01E6-9443-B792-F4B756EB3C08}"/>
              </a:ext>
            </a:extLst>
          </p:cNvPr>
          <p:cNvSpPr/>
          <p:nvPr/>
        </p:nvSpPr>
        <p:spPr>
          <a:xfrm>
            <a:off x="2476077" y="964229"/>
            <a:ext cx="3269234" cy="2509322"/>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74DB5B-164B-5242-8337-17F5DB99BD55}"/>
              </a:ext>
            </a:extLst>
          </p:cNvPr>
          <p:cNvSpPr txBox="1"/>
          <p:nvPr/>
        </p:nvSpPr>
        <p:spPr>
          <a:xfrm>
            <a:off x="2666089" y="1611428"/>
            <a:ext cx="2879151" cy="1384995"/>
          </a:xfrm>
          <a:prstGeom prst="rect">
            <a:avLst/>
          </a:prstGeom>
          <a:noFill/>
        </p:spPr>
        <p:txBody>
          <a:bodyPr wrap="square" rtlCol="0">
            <a:spAutoFit/>
          </a:bodyPr>
          <a:lstStyle/>
          <a:p>
            <a:pPr algn="ctr"/>
            <a:r>
              <a:rPr lang="en-US" sz="2800" dirty="0"/>
              <a:t>Treat the Child as Autonomous Individual</a:t>
            </a:r>
          </a:p>
        </p:txBody>
      </p:sp>
      <p:sp>
        <p:nvSpPr>
          <p:cNvPr id="13" name="Down Arrow 12">
            <a:extLst>
              <a:ext uri="{FF2B5EF4-FFF2-40B4-BE49-F238E27FC236}">
                <a16:creationId xmlns:a16="http://schemas.microsoft.com/office/drawing/2014/main" id="{220CA8AB-E151-7A4F-8A76-3BFD23C30C5A}"/>
              </a:ext>
            </a:extLst>
          </p:cNvPr>
          <p:cNvSpPr/>
          <p:nvPr/>
        </p:nvSpPr>
        <p:spPr>
          <a:xfrm rot="13684867">
            <a:off x="5453098" y="828252"/>
            <a:ext cx="175914" cy="54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5C3FFE4-B3A9-8C45-B82A-60518B9217F2}"/>
              </a:ext>
            </a:extLst>
          </p:cNvPr>
          <p:cNvSpPr/>
          <p:nvPr/>
        </p:nvSpPr>
        <p:spPr>
          <a:xfrm>
            <a:off x="50956" y="1778756"/>
            <a:ext cx="1757082" cy="1270177"/>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3DC202A-592D-ED4F-848D-31DA7BBCB4A1}"/>
              </a:ext>
            </a:extLst>
          </p:cNvPr>
          <p:cNvSpPr/>
          <p:nvPr/>
        </p:nvSpPr>
        <p:spPr>
          <a:xfrm rot="5400000">
            <a:off x="2054153" y="2141794"/>
            <a:ext cx="134531" cy="506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506FA567-7359-9F43-93B0-BC33BD804523}"/>
              </a:ext>
            </a:extLst>
          </p:cNvPr>
          <p:cNvSpPr/>
          <p:nvPr/>
        </p:nvSpPr>
        <p:spPr>
          <a:xfrm rot="19376785">
            <a:off x="5183273" y="3280676"/>
            <a:ext cx="152698" cy="7457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358D412-7E0F-7F42-8BE7-0FA1BED49ED4}"/>
              </a:ext>
            </a:extLst>
          </p:cNvPr>
          <p:cNvSpPr/>
          <p:nvPr/>
        </p:nvSpPr>
        <p:spPr>
          <a:xfrm>
            <a:off x="5545240" y="3820922"/>
            <a:ext cx="1376507" cy="1270177"/>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43A0A95-1BB0-0E49-BBE8-012B7BDD10FC}"/>
              </a:ext>
            </a:extLst>
          </p:cNvPr>
          <p:cNvSpPr/>
          <p:nvPr/>
        </p:nvSpPr>
        <p:spPr>
          <a:xfrm>
            <a:off x="5745311" y="84579"/>
            <a:ext cx="2072165" cy="1155646"/>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587A3C0-B019-6F47-A156-C6D7F1FF29E3}"/>
              </a:ext>
            </a:extLst>
          </p:cNvPr>
          <p:cNvSpPr/>
          <p:nvPr/>
        </p:nvSpPr>
        <p:spPr>
          <a:xfrm>
            <a:off x="899275" y="61571"/>
            <a:ext cx="1757082" cy="1270177"/>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EC45DF2B-E77F-F44A-BC2F-813F786D7F43}"/>
              </a:ext>
            </a:extLst>
          </p:cNvPr>
          <p:cNvSpPr/>
          <p:nvPr/>
        </p:nvSpPr>
        <p:spPr>
          <a:xfrm rot="7926136">
            <a:off x="2703322" y="950642"/>
            <a:ext cx="176301" cy="3589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CB39E2D-C53B-A545-AB32-A38F7CFC690E}"/>
              </a:ext>
            </a:extLst>
          </p:cNvPr>
          <p:cNvSpPr txBox="1"/>
          <p:nvPr/>
        </p:nvSpPr>
        <p:spPr>
          <a:xfrm>
            <a:off x="58924" y="1993850"/>
            <a:ext cx="1680702" cy="707886"/>
          </a:xfrm>
          <a:prstGeom prst="rect">
            <a:avLst/>
          </a:prstGeom>
          <a:noFill/>
        </p:spPr>
        <p:txBody>
          <a:bodyPr wrap="square" rtlCol="0">
            <a:spAutoFit/>
          </a:bodyPr>
          <a:lstStyle/>
          <a:p>
            <a:pPr algn="ctr"/>
            <a:r>
              <a:rPr lang="en-US" sz="2000" dirty="0"/>
              <a:t>Be Honest with Them </a:t>
            </a:r>
          </a:p>
        </p:txBody>
      </p:sp>
      <p:sp>
        <p:nvSpPr>
          <p:cNvPr id="31" name="TextBox 30">
            <a:extLst>
              <a:ext uri="{FF2B5EF4-FFF2-40B4-BE49-F238E27FC236}">
                <a16:creationId xmlns:a16="http://schemas.microsoft.com/office/drawing/2014/main" id="{09368ED0-1782-DA4A-96FF-E25EB828EFAB}"/>
              </a:ext>
            </a:extLst>
          </p:cNvPr>
          <p:cNvSpPr txBox="1"/>
          <p:nvPr/>
        </p:nvSpPr>
        <p:spPr>
          <a:xfrm>
            <a:off x="939945" y="311051"/>
            <a:ext cx="1680702" cy="707886"/>
          </a:xfrm>
          <a:prstGeom prst="rect">
            <a:avLst/>
          </a:prstGeom>
          <a:noFill/>
        </p:spPr>
        <p:txBody>
          <a:bodyPr wrap="square" rtlCol="0">
            <a:spAutoFit/>
          </a:bodyPr>
          <a:lstStyle/>
          <a:p>
            <a:pPr algn="ctr"/>
            <a:r>
              <a:rPr lang="en-US" sz="2000" dirty="0"/>
              <a:t>Listen to Them</a:t>
            </a:r>
          </a:p>
        </p:txBody>
      </p:sp>
      <p:sp>
        <p:nvSpPr>
          <p:cNvPr id="32" name="TextBox 31">
            <a:extLst>
              <a:ext uri="{FF2B5EF4-FFF2-40B4-BE49-F238E27FC236}">
                <a16:creationId xmlns:a16="http://schemas.microsoft.com/office/drawing/2014/main" id="{B1C7A122-5DD7-7945-8102-98C103F660AF}"/>
              </a:ext>
            </a:extLst>
          </p:cNvPr>
          <p:cNvSpPr txBox="1"/>
          <p:nvPr/>
        </p:nvSpPr>
        <p:spPr>
          <a:xfrm>
            <a:off x="5965209" y="263693"/>
            <a:ext cx="1680702" cy="707886"/>
          </a:xfrm>
          <a:prstGeom prst="rect">
            <a:avLst/>
          </a:prstGeom>
          <a:noFill/>
        </p:spPr>
        <p:txBody>
          <a:bodyPr wrap="square" rtlCol="0">
            <a:spAutoFit/>
          </a:bodyPr>
          <a:lstStyle/>
          <a:p>
            <a:pPr algn="ctr"/>
            <a:r>
              <a:rPr lang="en-US" sz="2000" dirty="0"/>
              <a:t>Respect their Agency </a:t>
            </a:r>
          </a:p>
        </p:txBody>
      </p:sp>
      <p:sp>
        <p:nvSpPr>
          <p:cNvPr id="18" name="Down Arrow 17">
            <a:extLst>
              <a:ext uri="{FF2B5EF4-FFF2-40B4-BE49-F238E27FC236}">
                <a16:creationId xmlns:a16="http://schemas.microsoft.com/office/drawing/2014/main" id="{89BAE842-3B93-F342-98FE-12E4830C5F0B}"/>
              </a:ext>
            </a:extLst>
          </p:cNvPr>
          <p:cNvSpPr/>
          <p:nvPr/>
        </p:nvSpPr>
        <p:spPr>
          <a:xfrm rot="3177631">
            <a:off x="2658109" y="3143843"/>
            <a:ext cx="182188" cy="4595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814DB12-CB42-F04B-97D6-A6A6E63C9ECA}"/>
              </a:ext>
            </a:extLst>
          </p:cNvPr>
          <p:cNvSpPr/>
          <p:nvPr/>
        </p:nvSpPr>
        <p:spPr>
          <a:xfrm>
            <a:off x="878972" y="3271707"/>
            <a:ext cx="1757082" cy="145089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9C010F8-DBC4-4840-AD42-3A1A0D599212}"/>
              </a:ext>
            </a:extLst>
          </p:cNvPr>
          <p:cNvSpPr txBox="1"/>
          <p:nvPr/>
        </p:nvSpPr>
        <p:spPr>
          <a:xfrm>
            <a:off x="5393142" y="4102067"/>
            <a:ext cx="1680702" cy="707886"/>
          </a:xfrm>
          <a:prstGeom prst="rect">
            <a:avLst/>
          </a:prstGeom>
          <a:noFill/>
        </p:spPr>
        <p:txBody>
          <a:bodyPr wrap="square" rtlCol="0">
            <a:spAutoFit/>
          </a:bodyPr>
          <a:lstStyle/>
          <a:p>
            <a:pPr algn="ctr"/>
            <a:r>
              <a:rPr lang="en-US" sz="2000" dirty="0"/>
              <a:t>Offer Choices</a:t>
            </a:r>
          </a:p>
        </p:txBody>
      </p:sp>
      <p:sp>
        <p:nvSpPr>
          <p:cNvPr id="37" name="Down Arrow 36">
            <a:extLst>
              <a:ext uri="{FF2B5EF4-FFF2-40B4-BE49-F238E27FC236}">
                <a16:creationId xmlns:a16="http://schemas.microsoft.com/office/drawing/2014/main" id="{4B99B92B-61B4-1945-BC47-5A86CB006784}"/>
              </a:ext>
            </a:extLst>
          </p:cNvPr>
          <p:cNvSpPr/>
          <p:nvPr/>
        </p:nvSpPr>
        <p:spPr>
          <a:xfrm rot="16925442">
            <a:off x="6003252" y="2226424"/>
            <a:ext cx="170896" cy="5285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4D01D6D-279D-CF40-B097-39D16BCDF0B7}"/>
              </a:ext>
            </a:extLst>
          </p:cNvPr>
          <p:cNvSpPr/>
          <p:nvPr/>
        </p:nvSpPr>
        <p:spPr>
          <a:xfrm>
            <a:off x="6403293" y="2069766"/>
            <a:ext cx="1757082" cy="1450898"/>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78A1570-4EBE-E941-9B14-FF7857316FC3}"/>
              </a:ext>
            </a:extLst>
          </p:cNvPr>
          <p:cNvSpPr txBox="1"/>
          <p:nvPr/>
        </p:nvSpPr>
        <p:spPr>
          <a:xfrm>
            <a:off x="6441407" y="2363435"/>
            <a:ext cx="1680702" cy="707886"/>
          </a:xfrm>
          <a:prstGeom prst="rect">
            <a:avLst/>
          </a:prstGeom>
          <a:noFill/>
        </p:spPr>
        <p:txBody>
          <a:bodyPr wrap="square" rtlCol="0">
            <a:spAutoFit/>
          </a:bodyPr>
          <a:lstStyle/>
          <a:p>
            <a:pPr algn="ctr"/>
            <a:r>
              <a:rPr lang="en-US" sz="2000" dirty="0"/>
              <a:t>Don’t Ambush</a:t>
            </a:r>
          </a:p>
        </p:txBody>
      </p:sp>
      <p:sp>
        <p:nvSpPr>
          <p:cNvPr id="41" name="TextBox 40">
            <a:extLst>
              <a:ext uri="{FF2B5EF4-FFF2-40B4-BE49-F238E27FC236}">
                <a16:creationId xmlns:a16="http://schemas.microsoft.com/office/drawing/2014/main" id="{355B9ECD-931A-E84F-8429-0E5ECA861024}"/>
              </a:ext>
            </a:extLst>
          </p:cNvPr>
          <p:cNvSpPr txBox="1"/>
          <p:nvPr/>
        </p:nvSpPr>
        <p:spPr>
          <a:xfrm>
            <a:off x="868636" y="3643213"/>
            <a:ext cx="1680702" cy="707886"/>
          </a:xfrm>
          <a:prstGeom prst="rect">
            <a:avLst/>
          </a:prstGeom>
          <a:noFill/>
        </p:spPr>
        <p:txBody>
          <a:bodyPr wrap="square" rtlCol="0">
            <a:spAutoFit/>
          </a:bodyPr>
          <a:lstStyle/>
          <a:p>
            <a:pPr algn="ctr"/>
            <a:r>
              <a:rPr lang="en-US" sz="2000" dirty="0"/>
              <a:t>Give Them Information</a:t>
            </a:r>
          </a:p>
        </p:txBody>
      </p:sp>
    </p:spTree>
    <p:extLst>
      <p:ext uri="{BB962C8B-B14F-4D97-AF65-F5344CB8AC3E}">
        <p14:creationId xmlns:p14="http://schemas.microsoft.com/office/powerpoint/2010/main" val="3715982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431059"/>
            <a:ext cx="7729804" cy="4760258"/>
          </a:xfrm>
          <a:prstGeom prst="rect">
            <a:avLst/>
          </a:prstGeom>
        </p:spPr>
        <p:txBody>
          <a:bodyPr spcFirstLastPara="1" wrap="square" lIns="0" tIns="0" rIns="0" bIns="0" anchor="ctr" anchorCtr="0">
            <a:noAutofit/>
          </a:bodyPr>
          <a:lstStyle/>
          <a:p>
            <a:pPr marL="139700" indent="0">
              <a:buNone/>
            </a:pPr>
            <a:r>
              <a:rPr lang="en-CA" sz="2300" i="0" dirty="0">
                <a:latin typeface="Arial" panose="020B0604020202020204" pitchFamily="34" charset="0"/>
                <a:cs typeface="Arial" panose="020B0604020202020204" pitchFamily="34" charset="0"/>
              </a:rPr>
              <a:t>“So, yeah, agency is huge.</a:t>
            </a:r>
            <a:r>
              <a:rPr lang="en-CA" sz="2300" i="0" dirty="0">
                <a:solidFill>
                  <a:schemeClr val="bg1"/>
                </a:solidFill>
                <a:latin typeface="Arial" panose="020B0604020202020204" pitchFamily="34" charset="0"/>
                <a:cs typeface="Arial" panose="020B0604020202020204" pitchFamily="34" charset="0"/>
              </a:rPr>
              <a:t>”</a:t>
            </a:r>
          </a:p>
          <a:p>
            <a:pPr marL="139700" indent="0">
              <a:buNone/>
            </a:pPr>
            <a:endParaRPr lang="en-CA" sz="2300" i="0" dirty="0">
              <a:solidFill>
                <a:schemeClr val="bg1"/>
              </a:solidFill>
              <a:latin typeface="Arial" panose="020B0604020202020204" pitchFamily="34" charset="0"/>
              <a:cs typeface="Arial" panose="020B0604020202020204" pitchFamily="34" charset="0"/>
            </a:endParaRPr>
          </a:p>
          <a:p>
            <a:pPr marL="139700" indent="0">
              <a:buNone/>
            </a:pPr>
            <a:r>
              <a:rPr lang="en-CA" sz="2300" i="0" dirty="0">
                <a:latin typeface="Arial" panose="020B0604020202020204" pitchFamily="34" charset="0"/>
                <a:cs typeface="Arial" panose="020B0604020202020204" pitchFamily="34" charset="0"/>
              </a:rPr>
              <a:t>“For instance like, “Do you want to sit in this chair? Or do you want to sit in that chair?” Or like, “Do you want to sit on dad or mum’s lap?” Or whatever the case, just giving her as much choice and agency every step of the way.”</a:t>
            </a:r>
            <a:endParaRPr lang="en-CA" sz="2300" i="0" dirty="0">
              <a:solidFill>
                <a:schemeClr val="bg1"/>
              </a:solidFill>
              <a:latin typeface="Arial" panose="020B0604020202020204" pitchFamily="34" charset="0"/>
              <a:cs typeface="Arial" panose="020B0604020202020204" pitchFamily="34" charset="0"/>
            </a:endParaRPr>
          </a:p>
          <a:p>
            <a:pPr marL="139700" indent="0">
              <a:buNone/>
            </a:pPr>
            <a:endParaRPr lang="en-CA" dirty="0"/>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P08</a:t>
            </a:r>
          </a:p>
        </p:txBody>
      </p:sp>
    </p:spTree>
    <p:extLst>
      <p:ext uri="{BB962C8B-B14F-4D97-AF65-F5344CB8AC3E}">
        <p14:creationId xmlns:p14="http://schemas.microsoft.com/office/powerpoint/2010/main" val="4122329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Needle Pain and Fear </a:t>
            </a:r>
            <a:endParaRPr dirty="0"/>
          </a:p>
        </p:txBody>
      </p:sp>
      <p:sp>
        <p:nvSpPr>
          <p:cNvPr id="240" name="Google Shape;240;p17"/>
          <p:cNvSpPr txBox="1">
            <a:spLocks noGrp="1"/>
          </p:cNvSpPr>
          <p:nvPr>
            <p:ph type="body" idx="1"/>
          </p:nvPr>
        </p:nvSpPr>
        <p:spPr>
          <a:xfrm>
            <a:off x="240926" y="1465609"/>
            <a:ext cx="5500968" cy="3106392"/>
          </a:xfrm>
          <a:prstGeom prst="rect">
            <a:avLst/>
          </a:prstGeom>
        </p:spPr>
        <p:txBody>
          <a:bodyPr spcFirstLastPara="1" wrap="square" lIns="0" tIns="0" rIns="0" bIns="0" anchor="t" anchorCtr="0">
            <a:noAutofit/>
          </a:bodyPr>
          <a:lstStyle/>
          <a:p>
            <a:pPr marL="457200" lvl="0" indent="-330200" algn="l" rtl="0">
              <a:lnSpc>
                <a:spcPct val="100000"/>
              </a:lnSpc>
              <a:spcBef>
                <a:spcPts val="0"/>
              </a:spcBef>
              <a:spcAft>
                <a:spcPts val="0"/>
              </a:spcAft>
              <a:buSzPts val="1600"/>
              <a:buChar char="⬢"/>
            </a:pPr>
            <a:r>
              <a:rPr lang="en-CA" sz="2300" dirty="0">
                <a:solidFill>
                  <a:schemeClr val="tx1"/>
                </a:solidFill>
                <a:latin typeface="Arial" panose="020B0604020202020204" pitchFamily="34" charset="0"/>
                <a:cs typeface="Arial" panose="020B0604020202020204" pitchFamily="34" charset="0"/>
              </a:rPr>
              <a:t>Needle procedures = critical to health. </a:t>
            </a:r>
          </a:p>
          <a:p>
            <a:pPr lvl="1">
              <a:lnSpc>
                <a:spcPct val="100000"/>
              </a:lnSpc>
              <a:spcBef>
                <a:spcPts val="0"/>
              </a:spcBef>
              <a:buChar char="⬢"/>
            </a:pPr>
            <a:r>
              <a:rPr lang="en-CA" sz="2200" dirty="0">
                <a:solidFill>
                  <a:schemeClr val="tx1"/>
                </a:solidFill>
                <a:latin typeface="Arial" panose="020B0604020202020204" pitchFamily="34" charset="0"/>
                <a:cs typeface="Arial" panose="020B0604020202020204" pitchFamily="34" charset="0"/>
              </a:rPr>
              <a:t>All children deserve accessible healthcare.</a:t>
            </a:r>
          </a:p>
          <a:p>
            <a:pPr marL="584200" lvl="1" indent="0">
              <a:lnSpc>
                <a:spcPct val="100000"/>
              </a:lnSpc>
              <a:spcBef>
                <a:spcPts val="0"/>
              </a:spcBef>
              <a:buNone/>
            </a:pPr>
            <a:endParaRPr lang="en-CA" sz="2000" dirty="0">
              <a:solidFill>
                <a:schemeClr val="tx1"/>
              </a:solidFill>
              <a:latin typeface="Arial" panose="020B0604020202020204" pitchFamily="34" charset="0"/>
              <a:cs typeface="Arial" panose="020B0604020202020204" pitchFamily="34" charset="0"/>
            </a:endParaRPr>
          </a:p>
          <a:p>
            <a:pPr marL="457200" lvl="0" indent="-330200" algn="l" rtl="0">
              <a:lnSpc>
                <a:spcPct val="100000"/>
              </a:lnSpc>
              <a:spcBef>
                <a:spcPts val="0"/>
              </a:spcBef>
              <a:spcAft>
                <a:spcPts val="0"/>
              </a:spcAft>
              <a:buSzPts val="1600"/>
              <a:buChar char="⬢"/>
            </a:pPr>
            <a:r>
              <a:rPr lang="en-CA" sz="2300" dirty="0">
                <a:solidFill>
                  <a:schemeClr val="tx1"/>
                </a:solidFill>
                <a:latin typeface="Arial" panose="020B0604020202020204" pitchFamily="34" charset="0"/>
                <a:cs typeface="Arial" panose="020B0604020202020204" pitchFamily="34" charset="0"/>
              </a:rPr>
              <a:t>Most children experience needle pain and fear. </a:t>
            </a:r>
            <a:endParaRPr lang="en-CA" sz="1200" dirty="0">
              <a:solidFill>
                <a:schemeClr val="accent1"/>
              </a:solidFill>
              <a:latin typeface="Arial" panose="020B0604020202020204" pitchFamily="34" charset="0"/>
              <a:cs typeface="Arial" panose="020B0604020202020204" pitchFamily="34" charset="0"/>
            </a:endParaRPr>
          </a:p>
          <a:p>
            <a:pPr marL="457200" lvl="0" indent="-330200" algn="l" rtl="0">
              <a:lnSpc>
                <a:spcPct val="100000"/>
              </a:lnSpc>
              <a:spcBef>
                <a:spcPts val="0"/>
              </a:spcBef>
              <a:spcAft>
                <a:spcPts val="0"/>
              </a:spcAft>
              <a:buSzPts val="1600"/>
              <a:buChar char="⬢"/>
            </a:pPr>
            <a:endParaRPr lang="en-CA" sz="2000" dirty="0">
              <a:solidFill>
                <a:schemeClr val="accent1"/>
              </a:solidFill>
              <a:latin typeface="Arial" panose="020B0604020202020204" pitchFamily="34" charset="0"/>
              <a:cs typeface="Arial" panose="020B0604020202020204" pitchFamily="34" charset="0"/>
            </a:endParaRPr>
          </a:p>
          <a:p>
            <a:pPr lvl="0">
              <a:lnSpc>
                <a:spcPct val="100000"/>
              </a:lnSpc>
            </a:pPr>
            <a:r>
              <a:rPr lang="en" sz="2300" dirty="0">
                <a:solidFill>
                  <a:schemeClr val="tx1"/>
                </a:solidFill>
                <a:latin typeface="Arial" panose="020B0604020202020204" pitchFamily="34" charset="0"/>
                <a:cs typeface="Arial" panose="020B0604020202020204" pitchFamily="34" charset="0"/>
              </a:rPr>
              <a:t>Risk for youth labelled with IDD’s. </a:t>
            </a:r>
            <a:endParaRPr lang="en"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4098" name="Picture 2" descr="This is an image of a child covering their eyes in fear as a doctor in a lab coat holds their arm in one hand and a needle in the other. The child is holding a teddy bear. ">
            <a:extLst>
              <a:ext uri="{FF2B5EF4-FFF2-40B4-BE49-F238E27FC236}">
                <a16:creationId xmlns:a16="http://schemas.microsoft.com/office/drawing/2014/main" id="{60837574-402E-2A45-9330-BC830AC39F63}"/>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894" y="0"/>
            <a:ext cx="3549838"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672D1A-3C35-FE42-A114-C720225ACEDC}"/>
              </a:ext>
            </a:extLst>
          </p:cNvPr>
          <p:cNvSpPr txBox="1"/>
          <p:nvPr/>
        </p:nvSpPr>
        <p:spPr>
          <a:xfrm>
            <a:off x="5782399" y="4866452"/>
            <a:ext cx="3509333" cy="276999"/>
          </a:xfrm>
          <a:prstGeom prst="rect">
            <a:avLst/>
          </a:prstGeom>
          <a:noFill/>
        </p:spPr>
        <p:txBody>
          <a:bodyPr wrap="square" rtlCol="0">
            <a:spAutoFit/>
          </a:bodyPr>
          <a:lstStyle/>
          <a:p>
            <a:pPr algn="ctr"/>
            <a:r>
              <a:rPr lang="en-CA" sz="1200" dirty="0">
                <a:solidFill>
                  <a:schemeClr val="bg1"/>
                </a:solidFill>
                <a:latin typeface="Arial" panose="020B0604020202020204" pitchFamily="34" charset="0"/>
                <a:cs typeface="Arial" panose="020B0604020202020204" pitchFamily="34" charset="0"/>
              </a:rPr>
              <a:t>(McMurtry et al., 2015; Slifer et al., 2011) </a:t>
            </a:r>
            <a:endParaRPr lang="en" sz="12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191621"/>
            <a:ext cx="7729804" cy="4760258"/>
          </a:xfrm>
          <a:prstGeom prst="rect">
            <a:avLst/>
          </a:prstGeom>
        </p:spPr>
        <p:txBody>
          <a:bodyPr spcFirstLastPara="1" wrap="square" lIns="0" tIns="0" rIns="0" bIns="0" anchor="ctr" anchorCtr="0">
            <a:noAutofit/>
          </a:bodyPr>
          <a:lstStyle/>
          <a:p>
            <a:pPr marL="139700" indent="0">
              <a:buNone/>
            </a:pPr>
            <a:r>
              <a:rPr lang="en-CA" i="0" dirty="0">
                <a:latin typeface="Arial" panose="020B0604020202020204" pitchFamily="34" charset="0"/>
                <a:cs typeface="Arial" panose="020B0604020202020204" pitchFamily="34" charset="0"/>
              </a:rPr>
              <a:t>“…it could take away some of the anxiety over what’s happening to give him that kind of "my choice" attitude.”</a:t>
            </a:r>
            <a:endParaRPr lang="en-CA" sz="2200" i="0" dirty="0">
              <a:solidFill>
                <a:schemeClr val="bg1"/>
              </a:solidFill>
              <a:latin typeface="Arial" panose="020B0604020202020204" pitchFamily="34" charset="0"/>
              <a:cs typeface="Arial" panose="020B0604020202020204" pitchFamily="34" charset="0"/>
            </a:endParaRP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P07</a:t>
            </a:r>
          </a:p>
        </p:txBody>
      </p:sp>
    </p:spTree>
    <p:extLst>
      <p:ext uri="{BB962C8B-B14F-4D97-AF65-F5344CB8AC3E}">
        <p14:creationId xmlns:p14="http://schemas.microsoft.com/office/powerpoint/2010/main" val="4023308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502277" y="337918"/>
            <a:ext cx="8527007" cy="4760258"/>
          </a:xfrm>
          <a:prstGeom prst="rect">
            <a:avLst/>
          </a:prstGeom>
        </p:spPr>
        <p:txBody>
          <a:bodyPr spcFirstLastPara="1" wrap="square" lIns="0" tIns="0" rIns="0" bIns="0" anchor="ctr" anchorCtr="0">
            <a:noAutofit/>
          </a:bodyPr>
          <a:lstStyle/>
          <a:p>
            <a:pPr marL="139700" indent="0">
              <a:buNone/>
            </a:pPr>
            <a:r>
              <a:rPr lang="en-CA" i="0" dirty="0">
                <a:latin typeface="Arial" panose="020B0604020202020204" pitchFamily="34" charset="0"/>
                <a:cs typeface="Arial" panose="020B0604020202020204" pitchFamily="34" charset="0"/>
              </a:rPr>
              <a:t>“The nurse who was administering the needle said, “Do you want me to just go ahead and do it?” and I was like, “No.” Like, she wanted to just disregard, you know, what my daughter was- how she was acting and feeling and I was like, “No, no, we’re go- we’ll come back and do this another time.” Um, there was no way I was gonna let her do that, just like, you know, give her the needle and whatever.”</a:t>
            </a:r>
            <a:endParaRPr lang="en-CA" sz="2200" i="0" dirty="0">
              <a:solidFill>
                <a:schemeClr val="bg1"/>
              </a:solidFill>
              <a:latin typeface="Arial" panose="020B0604020202020204" pitchFamily="34" charset="0"/>
              <a:cs typeface="Arial" panose="020B0604020202020204" pitchFamily="34" charset="0"/>
            </a:endParaRP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P04</a:t>
            </a:r>
          </a:p>
        </p:txBody>
      </p:sp>
    </p:spTree>
    <p:extLst>
      <p:ext uri="{BB962C8B-B14F-4D97-AF65-F5344CB8AC3E}">
        <p14:creationId xmlns:p14="http://schemas.microsoft.com/office/powerpoint/2010/main" val="2841139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192633"/>
            <a:ext cx="7729804" cy="4760258"/>
          </a:xfrm>
          <a:prstGeom prst="rect">
            <a:avLst/>
          </a:prstGeom>
        </p:spPr>
        <p:txBody>
          <a:bodyPr spcFirstLastPara="1" wrap="square" lIns="0" tIns="0" rIns="0" bIns="0" anchor="ctr" anchorCtr="0">
            <a:noAutofit/>
          </a:bodyPr>
          <a:lstStyle/>
          <a:p>
            <a:pPr marL="139700" indent="0">
              <a:buNone/>
            </a:pPr>
            <a:r>
              <a:rPr lang="en-CA" i="0" dirty="0">
                <a:latin typeface="Arial" panose="020B0604020202020204" pitchFamily="34" charset="0"/>
                <a:cs typeface="Arial" panose="020B0604020202020204" pitchFamily="34" charset="0"/>
              </a:rPr>
              <a:t>“She always knew about it. We never lied to her or just brought her to the doctor and like surprised her with it. Um, cause she needs to know, she can’t have something thrown at her like that.”</a:t>
            </a:r>
            <a:endParaRPr lang="en-CA" sz="2200" i="0" dirty="0">
              <a:solidFill>
                <a:schemeClr val="bg1"/>
              </a:solidFill>
              <a:latin typeface="Arial" panose="020B0604020202020204" pitchFamily="34" charset="0"/>
              <a:cs typeface="Arial" panose="020B0604020202020204" pitchFamily="34" charset="0"/>
            </a:endParaRP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P04</a:t>
            </a:r>
          </a:p>
        </p:txBody>
      </p:sp>
    </p:spTree>
    <p:extLst>
      <p:ext uri="{BB962C8B-B14F-4D97-AF65-F5344CB8AC3E}">
        <p14:creationId xmlns:p14="http://schemas.microsoft.com/office/powerpoint/2010/main" val="586063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607428" y="424604"/>
            <a:ext cx="8147506" cy="4760258"/>
          </a:xfrm>
          <a:prstGeom prst="rect">
            <a:avLst/>
          </a:prstGeom>
        </p:spPr>
        <p:txBody>
          <a:bodyPr spcFirstLastPara="1" wrap="square" lIns="0" tIns="0" rIns="0" bIns="0" anchor="ctr" anchorCtr="0">
            <a:noAutofit/>
          </a:bodyPr>
          <a:lstStyle/>
          <a:p>
            <a:pPr marL="139700" indent="0">
              <a:buNone/>
            </a:pPr>
            <a:r>
              <a:rPr lang="en-CA" sz="2200" i="0" dirty="0">
                <a:latin typeface="Arial" panose="020B0604020202020204" pitchFamily="34" charset="0"/>
                <a:cs typeface="Arial" panose="020B0604020202020204" pitchFamily="34" charset="0"/>
              </a:rPr>
              <a:t>“…there were times they didn’t- these injections didn’t go very smoothly when yes, we had people talking over her to us and they were getting kind of getting a little bit agitated.” </a:t>
            </a:r>
          </a:p>
          <a:p>
            <a:pPr marL="139700" indent="0">
              <a:buNone/>
            </a:pPr>
            <a:r>
              <a:rPr lang="en-CA" sz="2200" i="0" dirty="0">
                <a:solidFill>
                  <a:schemeClr val="bg1"/>
                </a:solidFill>
                <a:latin typeface="Arial" panose="020B0604020202020204" pitchFamily="34" charset="0"/>
                <a:cs typeface="Arial" panose="020B0604020202020204" pitchFamily="34" charset="0"/>
              </a:rPr>
              <a:t>“…</a:t>
            </a:r>
            <a:r>
              <a:rPr lang="en-CA" sz="2200" i="0" dirty="0">
                <a:latin typeface="Arial" panose="020B0604020202020204" pitchFamily="34" charset="0"/>
                <a:cs typeface="Arial" panose="020B0604020202020204" pitchFamily="34" charset="0"/>
              </a:rPr>
              <a:t>maybe the person giving the injection uh is talking over her. Maybe they’re too loud. Maybe they’re not listening to her.”</a:t>
            </a:r>
            <a:endParaRPr lang="en-CA" sz="2200" i="0" dirty="0">
              <a:solidFill>
                <a:schemeClr val="bg1"/>
              </a:solidFill>
              <a:latin typeface="Arial" panose="020B0604020202020204" pitchFamily="34" charset="0"/>
              <a:cs typeface="Arial" panose="020B0604020202020204" pitchFamily="34" charset="0"/>
            </a:endParaRPr>
          </a:p>
          <a:p>
            <a:pPr marL="139700" indent="0">
              <a:buNone/>
            </a:pPr>
            <a:endParaRPr lang="en-CA" dirty="0"/>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P08</a:t>
            </a:r>
          </a:p>
        </p:txBody>
      </p:sp>
    </p:spTree>
    <p:extLst>
      <p:ext uri="{BB962C8B-B14F-4D97-AF65-F5344CB8AC3E}">
        <p14:creationId xmlns:p14="http://schemas.microsoft.com/office/powerpoint/2010/main" val="2834330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868463" y="383193"/>
            <a:ext cx="7729804" cy="4760258"/>
          </a:xfrm>
          <a:prstGeom prst="rect">
            <a:avLst/>
          </a:prstGeom>
        </p:spPr>
        <p:txBody>
          <a:bodyPr spcFirstLastPara="1" wrap="square" lIns="0" tIns="0" rIns="0" bIns="0" anchor="ctr" anchorCtr="0">
            <a:noAutofit/>
          </a:bodyPr>
          <a:lstStyle/>
          <a:p>
            <a:pPr marL="139700" indent="0">
              <a:buNone/>
            </a:pPr>
            <a:r>
              <a:rPr lang="en-CA" i="0" dirty="0">
                <a:latin typeface="Arial" panose="020B0604020202020204" pitchFamily="34" charset="0"/>
                <a:cs typeface="Arial" panose="020B0604020202020204" pitchFamily="34" charset="0"/>
              </a:rPr>
              <a:t>“She is fantastic and when you get there, she explains things to him not like he is just a silly little boy you know, like she explains things like, “So, this is going to happen like this, and that,” and once you get it done like- and I think for him it’s very important to kind of have the information of what’s going on.”</a:t>
            </a:r>
            <a:endParaRPr lang="en-CA" sz="2800" i="0" dirty="0">
              <a:latin typeface="Arial" panose="020B0604020202020204" pitchFamily="34" charset="0"/>
              <a:cs typeface="Arial" panose="020B0604020202020204" pitchFamily="34" charset="0"/>
            </a:endParaRP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2" name="TextBox 1">
            <a:extLst>
              <a:ext uri="{FF2B5EF4-FFF2-40B4-BE49-F238E27FC236}">
                <a16:creationId xmlns:a16="http://schemas.microsoft.com/office/drawing/2014/main" id="{96BC52E2-5A91-D248-9E9E-80115B11E873}"/>
              </a:ext>
            </a:extLst>
          </p:cNvPr>
          <p:cNvSpPr txBox="1"/>
          <p:nvPr/>
        </p:nvSpPr>
        <p:spPr>
          <a:xfrm>
            <a:off x="4329953" y="418364"/>
            <a:ext cx="806824" cy="307777"/>
          </a:xfrm>
          <a:prstGeom prst="rect">
            <a:avLst/>
          </a:prstGeom>
          <a:noFill/>
        </p:spPr>
        <p:txBody>
          <a:bodyPr wrap="square" rtlCol="0">
            <a:spAutoFit/>
          </a:bodyPr>
          <a:lstStyle/>
          <a:p>
            <a:r>
              <a:rPr lang="en-US" dirty="0"/>
              <a:t>P11</a:t>
            </a:r>
          </a:p>
        </p:txBody>
      </p:sp>
    </p:spTree>
    <p:extLst>
      <p:ext uri="{BB962C8B-B14F-4D97-AF65-F5344CB8AC3E}">
        <p14:creationId xmlns:p14="http://schemas.microsoft.com/office/powerpoint/2010/main" val="3858883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Implications</a:t>
            </a:r>
            <a:endParaRPr dirty="0"/>
          </a:p>
        </p:txBody>
      </p:sp>
      <p:sp>
        <p:nvSpPr>
          <p:cNvPr id="228" name="Google Shape;228;p15"/>
          <p:cNvSpPr txBox="1"/>
          <p:nvPr/>
        </p:nvSpPr>
        <p:spPr>
          <a:xfrm>
            <a:off x="77600" y="2201325"/>
            <a:ext cx="2004000" cy="2201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n" sz="9600" b="1" dirty="0">
                <a:solidFill>
                  <a:schemeClr val="lt1"/>
                </a:solidFill>
                <a:latin typeface="Catamaran"/>
                <a:ea typeface="Catamaran"/>
                <a:cs typeface="Catamaran"/>
                <a:sym typeface="Catamaran"/>
              </a:rPr>
              <a:t>5</a:t>
            </a:r>
            <a:endParaRPr sz="9600" b="1" dirty="0">
              <a:solidFill>
                <a:schemeClr val="lt1"/>
              </a:solidFill>
              <a:latin typeface="Catamaran"/>
              <a:ea typeface="Catamaran"/>
              <a:cs typeface="Catamaran"/>
              <a:sym typeface="Catamaran"/>
            </a:endParaRPr>
          </a:p>
        </p:txBody>
      </p:sp>
    </p:spTree>
    <p:extLst>
      <p:ext uri="{BB962C8B-B14F-4D97-AF65-F5344CB8AC3E}">
        <p14:creationId xmlns:p14="http://schemas.microsoft.com/office/powerpoint/2010/main" val="300222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C7AB14-A898-A346-AE42-52ABC2FB7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1032" name="Picture 8" descr="This image shows a doctor's office from Columbia Memorial Health that has clouds painted on the walls and a blanket and an iPad ready sitting on the medical chair. The room is friendly and welcoming. &#10;">
            <a:extLst>
              <a:ext uri="{FF2B5EF4-FFF2-40B4-BE49-F238E27FC236}">
                <a16:creationId xmlns:a16="http://schemas.microsoft.com/office/drawing/2014/main" id="{B3EA3DF7-D2CD-F546-979B-97FF3ACF8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103" y="701964"/>
            <a:ext cx="4636467" cy="35652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is image shows a child sitting in a soft medical chair holding a sensory toy and looking at a nurse who is coached down to the child's level. This image is taken from an article about the Methodist Children's Hospital establishing the region's first sensory-friendly  emergency room. ">
            <a:extLst>
              <a:ext uri="{FF2B5EF4-FFF2-40B4-BE49-F238E27FC236}">
                <a16:creationId xmlns:a16="http://schemas.microsoft.com/office/drawing/2014/main" id="{5BBFC0CF-8538-CE4B-B1DE-98EFF610B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91" y="701964"/>
            <a:ext cx="2891169" cy="35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90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05FA-E183-994A-B2BB-35CE904CC4B9}"/>
              </a:ext>
            </a:extLst>
          </p:cNvPr>
          <p:cNvSpPr>
            <a:spLocks noGrp="1"/>
          </p:cNvSpPr>
          <p:nvPr>
            <p:ph type="title"/>
          </p:nvPr>
        </p:nvSpPr>
        <p:spPr/>
        <p:txBody>
          <a:bodyPr/>
          <a:lstStyle/>
          <a:p>
            <a:r>
              <a:rPr lang="en-US" dirty="0"/>
              <a:t>Implications &amp; Future Directions</a:t>
            </a:r>
          </a:p>
        </p:txBody>
      </p:sp>
      <p:sp>
        <p:nvSpPr>
          <p:cNvPr id="3" name="Text Placeholder 2">
            <a:extLst>
              <a:ext uri="{FF2B5EF4-FFF2-40B4-BE49-F238E27FC236}">
                <a16:creationId xmlns:a16="http://schemas.microsoft.com/office/drawing/2014/main" id="{41D5CAA6-AE12-6E47-92F3-94BEF9FB05E8}"/>
              </a:ext>
            </a:extLst>
          </p:cNvPr>
          <p:cNvSpPr>
            <a:spLocks noGrp="1"/>
          </p:cNvSpPr>
          <p:nvPr>
            <p:ph type="body" idx="1"/>
          </p:nvPr>
        </p:nvSpPr>
        <p:spPr>
          <a:xfrm>
            <a:off x="421426" y="1423300"/>
            <a:ext cx="6916924" cy="2884200"/>
          </a:xfrm>
        </p:spPr>
        <p:txBody>
          <a:bodyPr/>
          <a:lstStyle/>
          <a:p>
            <a:pPr>
              <a:buFont typeface="Wingdings" pitchFamily="2" charset="2"/>
              <a:buChar char="v"/>
            </a:pPr>
            <a:r>
              <a:rPr lang="en-US" dirty="0"/>
              <a:t>Important to hear parent perspectives.</a:t>
            </a:r>
          </a:p>
          <a:p>
            <a:pPr>
              <a:buFont typeface="Wingdings" pitchFamily="2" charset="2"/>
              <a:buChar char="v"/>
            </a:pPr>
            <a:endParaRPr lang="en-US" dirty="0"/>
          </a:p>
          <a:p>
            <a:pPr>
              <a:buFont typeface="Wingdings" pitchFamily="2" charset="2"/>
              <a:buChar char="v"/>
            </a:pPr>
            <a:r>
              <a:rPr lang="en-US" dirty="0"/>
              <a:t>Future research needed on effectiveness of strategies in this population. </a:t>
            </a:r>
          </a:p>
          <a:p>
            <a:pPr>
              <a:buFont typeface="Wingdings" pitchFamily="2" charset="2"/>
              <a:buChar char="v"/>
            </a:pPr>
            <a:endParaRPr lang="en-US" dirty="0"/>
          </a:p>
          <a:p>
            <a:pPr>
              <a:buFont typeface="Wingdings" pitchFamily="2" charset="2"/>
              <a:buChar char="v"/>
            </a:pPr>
            <a:r>
              <a:rPr lang="en-US" dirty="0"/>
              <a:t>Developing inclusive resources. </a:t>
            </a:r>
          </a:p>
          <a:p>
            <a:endParaRPr lang="en-US" dirty="0"/>
          </a:p>
        </p:txBody>
      </p:sp>
      <p:sp>
        <p:nvSpPr>
          <p:cNvPr id="4" name="Slide Number Placeholder 3">
            <a:extLst>
              <a:ext uri="{FF2B5EF4-FFF2-40B4-BE49-F238E27FC236}">
                <a16:creationId xmlns:a16="http://schemas.microsoft.com/office/drawing/2014/main" id="{4C71A960-4133-7C4B-9D68-6D6E6E108E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356038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06EF-E383-BA4D-8E9F-A58E1BCBE979}"/>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9270E2EE-871A-144C-B0E4-4FBB6678A03A}"/>
              </a:ext>
            </a:extLst>
          </p:cNvPr>
          <p:cNvSpPr>
            <a:spLocks noGrp="1"/>
          </p:cNvSpPr>
          <p:nvPr>
            <p:ph type="body" idx="1"/>
          </p:nvPr>
        </p:nvSpPr>
        <p:spPr>
          <a:xfrm>
            <a:off x="779100" y="1294126"/>
            <a:ext cx="8086604" cy="3455725"/>
          </a:xfrm>
        </p:spPr>
        <p:txBody>
          <a:bodyPr/>
          <a:lstStyle/>
          <a:p>
            <a:pPr marL="127000" indent="0">
              <a:buNone/>
            </a:pPr>
            <a:r>
              <a:rPr lang="en-CA" sz="1200" dirty="0">
                <a:latin typeface="Arial" panose="020B0604020202020204" pitchFamily="34" charset="0"/>
                <a:cs typeface="Arial" panose="020B0604020202020204" pitchFamily="34" charset="0"/>
              </a:rPr>
              <a:t>1. McMurtry, C.M., Pillai Riddell, R., </a:t>
            </a:r>
            <a:r>
              <a:rPr lang="en-CA" sz="1200" dirty="0" err="1">
                <a:latin typeface="Arial" panose="020B0604020202020204" pitchFamily="34" charset="0"/>
                <a:cs typeface="Arial" panose="020B0604020202020204" pitchFamily="34" charset="0"/>
              </a:rPr>
              <a:t>Taddio</a:t>
            </a:r>
            <a:r>
              <a:rPr lang="en-CA" sz="1200" dirty="0">
                <a:latin typeface="Arial" panose="020B0604020202020204" pitchFamily="34" charset="0"/>
                <a:cs typeface="Arial" panose="020B0604020202020204" pitchFamily="34" charset="0"/>
              </a:rPr>
              <a:t>, A., Racine, N., Asmundson, G.J.G., Noel, M., Chambers, C.T., Shah, V. &amp; the </a:t>
            </a:r>
            <a:r>
              <a:rPr lang="en-CA" sz="1200" dirty="0" err="1">
                <a:latin typeface="Arial" panose="020B0604020202020204" pitchFamily="34" charset="0"/>
                <a:cs typeface="Arial" panose="020B0604020202020204" pitchFamily="34" charset="0"/>
              </a:rPr>
              <a:t>HELPinKids&amp;Adults</a:t>
            </a:r>
            <a:r>
              <a:rPr lang="en-CA" sz="1200" dirty="0">
                <a:latin typeface="Arial" panose="020B0604020202020204" pitchFamily="34" charset="0"/>
                <a:cs typeface="Arial" panose="020B0604020202020204" pitchFamily="34" charset="0"/>
              </a:rPr>
              <a:t> Team (2015). Far from “just a poke”: common painful needle procedures and the development of needle fear. </a:t>
            </a:r>
            <a:r>
              <a:rPr lang="en-CA" sz="1200" i="1" dirty="0">
                <a:latin typeface="Arial" panose="020B0604020202020204" pitchFamily="34" charset="0"/>
                <a:cs typeface="Arial" panose="020B0604020202020204" pitchFamily="34" charset="0"/>
              </a:rPr>
              <a:t>Clinical Journal of Pain, 31(10S),</a:t>
            </a:r>
            <a:r>
              <a:rPr lang="en-CA" sz="1200" dirty="0">
                <a:latin typeface="Arial" panose="020B0604020202020204" pitchFamily="34" charset="0"/>
                <a:cs typeface="Arial" panose="020B0604020202020204" pitchFamily="34" charset="0"/>
              </a:rPr>
              <a:t> 3-11. </a:t>
            </a:r>
            <a:r>
              <a:rPr lang="en-CA" sz="1200" u="sng" dirty="0">
                <a:latin typeface="Arial" panose="020B0604020202020204" pitchFamily="34" charset="0"/>
                <a:cs typeface="Arial" panose="020B0604020202020204" pitchFamily="34" charset="0"/>
                <a:hlinkClick r:id="rId3"/>
              </a:rPr>
              <a:t>https://doi.org/10.1097/AJP.0000000000000272</a:t>
            </a:r>
            <a:endParaRPr lang="en-CA" sz="1200" u="sng" dirty="0">
              <a:latin typeface="Arial" panose="020B0604020202020204" pitchFamily="34" charset="0"/>
              <a:cs typeface="Arial" panose="020B0604020202020204" pitchFamily="34" charset="0"/>
            </a:endParaRPr>
          </a:p>
          <a:p>
            <a:pPr marL="355600" indent="-228600">
              <a:buFont typeface="+mj-lt"/>
              <a:buAutoNum type="arabicPeriod"/>
            </a:pPr>
            <a:endParaRPr lang="en-CA" sz="1200" dirty="0">
              <a:latin typeface="Arial" panose="020B0604020202020204" pitchFamily="34" charset="0"/>
              <a:cs typeface="Arial" panose="020B0604020202020204" pitchFamily="34" charset="0"/>
            </a:endParaRPr>
          </a:p>
          <a:p>
            <a:pPr marL="127000" indent="0">
              <a:buNone/>
            </a:pPr>
            <a:r>
              <a:rPr lang="en-CA" sz="1200" dirty="0">
                <a:latin typeface="Arial" panose="020B0604020202020204" pitchFamily="34" charset="0"/>
                <a:cs typeface="Arial" panose="020B0604020202020204" pitchFamily="34" charset="0"/>
              </a:rPr>
              <a:t>2. Knoll, A., McMurtry, C., &amp; Chambers, C. (2013). Pain in children with autism spectrum disorder: Experience, expression, and assessment. Retrieved from </a:t>
            </a:r>
            <a:r>
              <a:rPr lang="en-CA" sz="1200" u="sng" dirty="0">
                <a:latin typeface="Arial" panose="020B0604020202020204" pitchFamily="34" charset="0"/>
                <a:cs typeface="Arial" panose="020B0604020202020204" pitchFamily="34" charset="0"/>
                <a:hlinkClick r:id="rId4"/>
              </a:rPr>
              <a:t>http://ppl.childpain.org/issues/v15n2_2013/v15n2_mcmurtry.pdf</a:t>
            </a:r>
            <a:endParaRPr lang="en-CA" sz="1200" u="sng" dirty="0">
              <a:latin typeface="Arial" panose="020B0604020202020204" pitchFamily="34" charset="0"/>
              <a:cs typeface="Arial" panose="020B0604020202020204" pitchFamily="34" charset="0"/>
            </a:endParaRPr>
          </a:p>
          <a:p>
            <a:pPr marL="355600" indent="-228600">
              <a:buFont typeface="+mj-lt"/>
              <a:buAutoNum type="arabicPeriod"/>
            </a:pPr>
            <a:endParaRPr lang="en-CA" sz="1200" u="sng" dirty="0">
              <a:latin typeface="Arial" panose="020B0604020202020204" pitchFamily="34" charset="0"/>
              <a:cs typeface="Arial" panose="020B0604020202020204" pitchFamily="34" charset="0"/>
            </a:endParaRPr>
          </a:p>
          <a:p>
            <a:pPr marL="127000" indent="0">
              <a:buNone/>
            </a:pPr>
            <a:r>
              <a:rPr lang="en-CA" sz="1200" dirty="0">
                <a:latin typeface="Arial" panose="020B0604020202020204" pitchFamily="34" charset="0"/>
                <a:cs typeface="Arial" panose="020B0604020202020204" pitchFamily="34" charset="0"/>
              </a:rPr>
              <a:t>3. Slifer, K. J., Hankinson, J. C., </a:t>
            </a:r>
            <a:r>
              <a:rPr lang="en-CA" sz="1200" dirty="0" err="1">
                <a:latin typeface="Arial" panose="020B0604020202020204" pitchFamily="34" charset="0"/>
                <a:cs typeface="Arial" panose="020B0604020202020204" pitchFamily="34" charset="0"/>
              </a:rPr>
              <a:t>Zettler</a:t>
            </a:r>
            <a:r>
              <a:rPr lang="en-CA" sz="1200" dirty="0">
                <a:latin typeface="Arial" panose="020B0604020202020204" pitchFamily="34" charset="0"/>
                <a:cs typeface="Arial" panose="020B0604020202020204" pitchFamily="34" charset="0"/>
              </a:rPr>
              <a:t>, M. A., </a:t>
            </a:r>
            <a:r>
              <a:rPr lang="en-CA" sz="1200" dirty="0" err="1">
                <a:latin typeface="Arial" panose="020B0604020202020204" pitchFamily="34" charset="0"/>
                <a:cs typeface="Arial" panose="020B0604020202020204" pitchFamily="34" charset="0"/>
              </a:rPr>
              <a:t>Frutchey</a:t>
            </a:r>
            <a:r>
              <a:rPr lang="en-CA" sz="1200" dirty="0">
                <a:latin typeface="Arial" panose="020B0604020202020204" pitchFamily="34" charset="0"/>
                <a:cs typeface="Arial" panose="020B0604020202020204" pitchFamily="34" charset="0"/>
              </a:rPr>
              <a:t>, R. A., Hendricks, M. C., Ward, C. M., &amp; Reedman, J. (2011). Distraction, exposure therapy, counterconditioning, and topical anesthetic for acute pain management during needle sticks in children with intellectual and developmental disabilities. </a:t>
            </a:r>
            <a:r>
              <a:rPr lang="en-CA" sz="1200" i="1" dirty="0">
                <a:latin typeface="Arial" panose="020B0604020202020204" pitchFamily="34" charset="0"/>
                <a:cs typeface="Arial" panose="020B0604020202020204" pitchFamily="34" charset="0"/>
              </a:rPr>
              <a:t>Clinical Pediatrics</a:t>
            </a:r>
            <a:r>
              <a:rPr lang="en-CA" sz="1200" dirty="0">
                <a:latin typeface="Arial" panose="020B0604020202020204" pitchFamily="34" charset="0"/>
                <a:cs typeface="Arial" panose="020B0604020202020204" pitchFamily="34" charset="0"/>
              </a:rPr>
              <a:t>, 20, 1-10. </a:t>
            </a:r>
            <a:r>
              <a:rPr lang="en-CA" sz="1200" dirty="0">
                <a:latin typeface="Arial" panose="020B0604020202020204" pitchFamily="34" charset="0"/>
                <a:cs typeface="Arial" panose="020B0604020202020204" pitchFamily="34" charset="0"/>
                <a:hlinkClick r:id="rId5"/>
              </a:rPr>
              <a:t>https://doi.org/10.1177/0009922811398959</a:t>
            </a:r>
            <a:endParaRPr lang="en-CA" sz="1200" dirty="0">
              <a:latin typeface="Arial" panose="020B0604020202020204" pitchFamily="34" charset="0"/>
              <a:cs typeface="Arial" panose="020B0604020202020204" pitchFamily="34" charset="0"/>
            </a:endParaRPr>
          </a:p>
          <a:p>
            <a:pPr marL="127000" indent="0">
              <a:buNone/>
            </a:pPr>
            <a:endParaRPr lang="en-CA" sz="1200" dirty="0">
              <a:latin typeface="Arial" panose="020B0604020202020204" pitchFamily="34" charset="0"/>
              <a:cs typeface="Arial" panose="020B0604020202020204" pitchFamily="34" charset="0"/>
            </a:endParaRPr>
          </a:p>
          <a:p>
            <a:pPr marL="127000" indent="0">
              <a:buNone/>
            </a:pPr>
            <a:r>
              <a:rPr lang="en-CA" sz="1200" dirty="0">
                <a:latin typeface="Arial" panose="020B0604020202020204" pitchFamily="34" charset="0"/>
                <a:cs typeface="Arial" panose="020B0604020202020204" pitchFamily="34" charset="0"/>
              </a:rPr>
              <a:t>4. O’Neill, J., Newall, F., </a:t>
            </a:r>
            <a:r>
              <a:rPr lang="en-CA" sz="1200" dirty="0" err="1">
                <a:latin typeface="Arial" panose="020B0604020202020204" pitchFamily="34" charset="0"/>
                <a:cs typeface="Arial" panose="020B0604020202020204" pitchFamily="34" charset="0"/>
              </a:rPr>
              <a:t>Antolovich</a:t>
            </a:r>
            <a:r>
              <a:rPr lang="en-CA" sz="1200" dirty="0">
                <a:latin typeface="Arial" panose="020B0604020202020204" pitchFamily="34" charset="0"/>
                <a:cs typeface="Arial" panose="020B0604020202020204" pitchFamily="34" charset="0"/>
              </a:rPr>
              <a:t>, G., Lima, S., &amp; </a:t>
            </a:r>
            <a:r>
              <a:rPr lang="en-CA" sz="1200" dirty="0" err="1">
                <a:latin typeface="Arial" panose="020B0604020202020204" pitchFamily="34" charset="0"/>
                <a:cs typeface="Arial" panose="020B0604020202020204" pitchFamily="34" charset="0"/>
              </a:rPr>
              <a:t>Danchin</a:t>
            </a:r>
            <a:r>
              <a:rPr lang="en-CA" sz="1200" dirty="0">
                <a:latin typeface="Arial" panose="020B0604020202020204" pitchFamily="34" charset="0"/>
                <a:cs typeface="Arial" panose="020B0604020202020204" pitchFamily="34" charset="0"/>
              </a:rPr>
              <a:t>, M. (2019). The uptake of adolescent vaccinations through the school immunisation program in specialist schools in </a:t>
            </a:r>
            <a:r>
              <a:rPr lang="en-CA" sz="1200" dirty="0" err="1">
                <a:latin typeface="Arial" panose="020B0604020202020204" pitchFamily="34" charset="0"/>
                <a:cs typeface="Arial" panose="020B0604020202020204" pitchFamily="34" charset="0"/>
              </a:rPr>
              <a:t>victoria</a:t>
            </a:r>
            <a:r>
              <a:rPr lang="en-CA" sz="1200" dirty="0">
                <a:latin typeface="Arial" panose="020B0604020202020204" pitchFamily="34" charset="0"/>
                <a:cs typeface="Arial" panose="020B0604020202020204" pitchFamily="34" charset="0"/>
              </a:rPr>
              <a:t>, </a:t>
            </a:r>
            <a:r>
              <a:rPr lang="en-CA" sz="1200" dirty="0" err="1">
                <a:latin typeface="Arial" panose="020B0604020202020204" pitchFamily="34" charset="0"/>
                <a:cs typeface="Arial" panose="020B0604020202020204" pitchFamily="34" charset="0"/>
              </a:rPr>
              <a:t>australia</a:t>
            </a:r>
            <a:r>
              <a:rPr lang="en-CA" sz="1200" dirty="0">
                <a:latin typeface="Arial" panose="020B0604020202020204" pitchFamily="34" charset="0"/>
                <a:cs typeface="Arial" panose="020B0604020202020204" pitchFamily="34" charset="0"/>
              </a:rPr>
              <a:t>. </a:t>
            </a:r>
            <a:r>
              <a:rPr lang="en-CA" sz="1200" i="1" dirty="0">
                <a:latin typeface="Arial" panose="020B0604020202020204" pitchFamily="34" charset="0"/>
                <a:cs typeface="Arial" panose="020B0604020202020204" pitchFamily="34" charset="0"/>
              </a:rPr>
              <a:t>Vaccine</a:t>
            </a:r>
            <a:r>
              <a:rPr lang="en-CA" sz="1200" dirty="0">
                <a:latin typeface="Arial" panose="020B0604020202020204" pitchFamily="34" charset="0"/>
                <a:cs typeface="Arial" panose="020B0604020202020204" pitchFamily="34" charset="0"/>
              </a:rPr>
              <a:t>, </a:t>
            </a:r>
            <a:r>
              <a:rPr lang="en-CA" sz="1200" i="1" dirty="0">
                <a:latin typeface="Arial" panose="020B0604020202020204" pitchFamily="34" charset="0"/>
                <a:cs typeface="Arial" panose="020B0604020202020204" pitchFamily="34" charset="0"/>
              </a:rPr>
              <a:t>37</a:t>
            </a:r>
            <a:r>
              <a:rPr lang="en-CA" sz="1200" dirty="0">
                <a:latin typeface="Arial" panose="020B0604020202020204" pitchFamily="34" charset="0"/>
                <a:cs typeface="Arial" panose="020B0604020202020204" pitchFamily="34" charset="0"/>
              </a:rPr>
              <a:t>(2), 272–279. </a:t>
            </a:r>
            <a:r>
              <a:rPr lang="en-CA" sz="1200" u="sng" dirty="0">
                <a:latin typeface="Arial" panose="020B0604020202020204" pitchFamily="34" charset="0"/>
                <a:cs typeface="Arial" panose="020B0604020202020204" pitchFamily="34" charset="0"/>
                <a:hlinkClick r:id="rId6"/>
              </a:rPr>
              <a:t>https://doi.org/10.1016/j.vaccine.2018.11.034</a:t>
            </a:r>
            <a:endParaRPr lang="en-CA" sz="1200" dirty="0">
              <a:latin typeface="Arial" panose="020B0604020202020204" pitchFamily="34" charset="0"/>
              <a:cs typeface="Arial" panose="020B0604020202020204" pitchFamily="34" charset="0"/>
            </a:endParaRPr>
          </a:p>
          <a:p>
            <a:pPr marL="127000" indent="0">
              <a:buNone/>
            </a:pPr>
            <a:endParaRPr lang="en-CA" sz="1100" u="sng" dirty="0">
              <a:latin typeface="Calibri" panose="020F0502020204030204" pitchFamily="34" charset="0"/>
              <a:cs typeface="Calibri" panose="020F0502020204030204" pitchFamily="34" charset="0"/>
            </a:endParaRPr>
          </a:p>
          <a:p>
            <a:pPr marL="127000" indent="0">
              <a:buNone/>
            </a:pPr>
            <a:endParaRPr lang="en-CA" sz="1100" u="sng" dirty="0">
              <a:latin typeface="Calibri" panose="020F0502020204030204" pitchFamily="34" charset="0"/>
              <a:cs typeface="Calibri" panose="020F0502020204030204" pitchFamily="34" charset="0"/>
            </a:endParaRPr>
          </a:p>
          <a:p>
            <a:pPr marL="127000" indent="0">
              <a:buNone/>
            </a:pPr>
            <a:endParaRPr lang="en-CA" sz="1100" dirty="0"/>
          </a:p>
          <a:p>
            <a:pPr marL="127000" indent="0">
              <a:buNone/>
            </a:pPr>
            <a:endParaRPr lang="en-CA" dirty="0"/>
          </a:p>
          <a:p>
            <a:pPr marL="127000" indent="0">
              <a:buNone/>
            </a:pPr>
            <a:endParaRPr lang="en-US" dirty="0"/>
          </a:p>
        </p:txBody>
      </p:sp>
      <p:sp>
        <p:nvSpPr>
          <p:cNvPr id="4" name="Slide Number Placeholder 3">
            <a:extLst>
              <a:ext uri="{FF2B5EF4-FFF2-40B4-BE49-F238E27FC236}">
                <a16:creationId xmlns:a16="http://schemas.microsoft.com/office/drawing/2014/main" id="{49787564-5DBF-BE43-A74D-5678BC78C9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2498351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06EF-E383-BA4D-8E9F-A58E1BCBE979}"/>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9270E2EE-871A-144C-B0E4-4FBB6678A03A}"/>
              </a:ext>
            </a:extLst>
          </p:cNvPr>
          <p:cNvSpPr>
            <a:spLocks noGrp="1"/>
          </p:cNvSpPr>
          <p:nvPr>
            <p:ph type="body" idx="1"/>
          </p:nvPr>
        </p:nvSpPr>
        <p:spPr>
          <a:xfrm>
            <a:off x="779100" y="1041148"/>
            <a:ext cx="8086604" cy="3905503"/>
          </a:xfrm>
        </p:spPr>
        <p:txBody>
          <a:bodyPr/>
          <a:lstStyle/>
          <a:p>
            <a:pPr marL="127000" indent="0">
              <a:buNone/>
            </a:pPr>
            <a:endParaRPr lang="en-CA" sz="1200" u="sng" dirty="0">
              <a:latin typeface="Arial" panose="020B0604020202020204" pitchFamily="34" charset="0"/>
              <a:cs typeface="Arial" panose="020B0604020202020204" pitchFamily="34" charset="0"/>
            </a:endParaRPr>
          </a:p>
          <a:p>
            <a:pPr marL="127000" indent="0">
              <a:buNone/>
            </a:pPr>
            <a:r>
              <a:rPr lang="en-CA" sz="1200" dirty="0">
                <a:latin typeface="Arial" panose="020B0604020202020204" pitchFamily="34" charset="0"/>
                <a:cs typeface="Arial" panose="020B0604020202020204" pitchFamily="34" charset="0"/>
              </a:rPr>
              <a:t>5. Evans, D. W., </a:t>
            </a:r>
            <a:r>
              <a:rPr lang="en-CA" sz="1200" dirty="0" err="1">
                <a:latin typeface="Arial" panose="020B0604020202020204" pitchFamily="34" charset="0"/>
                <a:cs typeface="Arial" panose="020B0604020202020204" pitchFamily="34" charset="0"/>
              </a:rPr>
              <a:t>Canavera</a:t>
            </a:r>
            <a:r>
              <a:rPr lang="en-CA" sz="1200" dirty="0">
                <a:latin typeface="Arial" panose="020B0604020202020204" pitchFamily="34" charset="0"/>
                <a:cs typeface="Arial" panose="020B0604020202020204" pitchFamily="34" charset="0"/>
              </a:rPr>
              <a:t>, K., Lee-</a:t>
            </a:r>
            <a:r>
              <a:rPr lang="en-CA" sz="1200" dirty="0" err="1">
                <a:latin typeface="Arial" panose="020B0604020202020204" pitchFamily="34" charset="0"/>
                <a:cs typeface="Arial" panose="020B0604020202020204" pitchFamily="34" charset="0"/>
              </a:rPr>
              <a:t>Kleinpeter</a:t>
            </a:r>
            <a:r>
              <a:rPr lang="en-CA" sz="1200" dirty="0">
                <a:latin typeface="Arial" panose="020B0604020202020204" pitchFamily="34" charset="0"/>
                <a:cs typeface="Arial" panose="020B0604020202020204" pitchFamily="34" charset="0"/>
              </a:rPr>
              <a:t>, F., </a:t>
            </a:r>
            <a:r>
              <a:rPr lang="en-CA" sz="1200" dirty="0" err="1">
                <a:latin typeface="Arial" panose="020B0604020202020204" pitchFamily="34" charset="0"/>
                <a:cs typeface="Arial" panose="020B0604020202020204" pitchFamily="34" charset="0"/>
              </a:rPr>
              <a:t>Maccubbin</a:t>
            </a:r>
            <a:r>
              <a:rPr lang="en-CA" sz="1200" dirty="0">
                <a:latin typeface="Arial" panose="020B0604020202020204" pitchFamily="34" charset="0"/>
                <a:cs typeface="Arial" panose="020B0604020202020204" pitchFamily="34" charset="0"/>
              </a:rPr>
              <a:t>, E., &amp; </a:t>
            </a:r>
            <a:r>
              <a:rPr lang="en-CA" sz="1200" dirty="0" err="1">
                <a:latin typeface="Arial" panose="020B0604020202020204" pitchFamily="34" charset="0"/>
                <a:cs typeface="Arial" panose="020B0604020202020204" pitchFamily="34" charset="0"/>
              </a:rPr>
              <a:t>Taga</a:t>
            </a:r>
            <a:r>
              <a:rPr lang="en-CA" sz="1200" dirty="0">
                <a:latin typeface="Arial" panose="020B0604020202020204" pitchFamily="34" charset="0"/>
                <a:cs typeface="Arial" panose="020B0604020202020204" pitchFamily="34" charset="0"/>
              </a:rPr>
              <a:t>, K. (2005). The fears, phobias and anxieties of children with autism spectrum disorders and down syndrome: comparisons with developmentally and chronologically age matched children. </a:t>
            </a:r>
            <a:r>
              <a:rPr lang="en-CA" sz="1200" i="1" dirty="0">
                <a:latin typeface="Arial" panose="020B0604020202020204" pitchFamily="34" charset="0"/>
                <a:cs typeface="Arial" panose="020B0604020202020204" pitchFamily="34" charset="0"/>
              </a:rPr>
              <a:t>Child Psychiatry and Human Development</a:t>
            </a:r>
            <a:r>
              <a:rPr lang="en-CA" sz="1200" dirty="0">
                <a:latin typeface="Arial" panose="020B0604020202020204" pitchFamily="34" charset="0"/>
                <a:cs typeface="Arial" panose="020B0604020202020204" pitchFamily="34" charset="0"/>
              </a:rPr>
              <a:t>, 36, 3–26. </a:t>
            </a:r>
            <a:r>
              <a:rPr lang="en-CA" sz="1200" dirty="0">
                <a:latin typeface="Arial" panose="020B0604020202020204" pitchFamily="34" charset="0"/>
                <a:cs typeface="Arial" panose="020B0604020202020204" pitchFamily="34" charset="0"/>
                <a:hlinkClick r:id="rId3"/>
              </a:rPr>
              <a:t>https://doi.org/10.1007/s10578-004-3619-x</a:t>
            </a:r>
            <a:endParaRPr lang="en-CA" sz="1200" dirty="0">
              <a:latin typeface="Arial" panose="020B0604020202020204" pitchFamily="34" charset="0"/>
              <a:cs typeface="Arial" panose="020B0604020202020204" pitchFamily="34" charset="0"/>
            </a:endParaRPr>
          </a:p>
          <a:p>
            <a:pPr marL="127000" indent="0">
              <a:buNone/>
            </a:pPr>
            <a:endParaRPr lang="en-CA" sz="1200" dirty="0">
              <a:solidFill>
                <a:srgbClr val="000000"/>
              </a:solidFill>
              <a:latin typeface="Arial" panose="020B0604020202020204" pitchFamily="34" charset="0"/>
              <a:ea typeface="Arial"/>
              <a:cs typeface="Arial" panose="020B0604020202020204" pitchFamily="34" charset="0"/>
              <a:sym typeface="Arial"/>
            </a:endParaRPr>
          </a:p>
          <a:p>
            <a:pPr marL="127000" indent="0">
              <a:buNone/>
            </a:pPr>
            <a:r>
              <a:rPr lang="en-CA" sz="1200" dirty="0">
                <a:latin typeface="Arial" panose="020B0604020202020204" pitchFamily="34" charset="0"/>
                <a:cs typeface="Arial" panose="020B0604020202020204" pitchFamily="34" charset="0"/>
              </a:rPr>
              <a:t>6. Leyfer, O., </a:t>
            </a:r>
            <a:r>
              <a:rPr lang="en-CA" sz="1200" dirty="0" err="1">
                <a:latin typeface="Arial" panose="020B0604020202020204" pitchFamily="34" charset="0"/>
                <a:cs typeface="Arial" panose="020B0604020202020204" pitchFamily="34" charset="0"/>
              </a:rPr>
              <a:t>Folstein</a:t>
            </a:r>
            <a:r>
              <a:rPr lang="en-CA" sz="1200" dirty="0">
                <a:latin typeface="Arial" panose="020B0604020202020204" pitchFamily="34" charset="0"/>
                <a:cs typeface="Arial" panose="020B0604020202020204" pitchFamily="34" charset="0"/>
              </a:rPr>
              <a:t>, S., </a:t>
            </a:r>
            <a:r>
              <a:rPr lang="en-CA" sz="1200" dirty="0" err="1">
                <a:latin typeface="Arial" panose="020B0604020202020204" pitchFamily="34" charset="0"/>
                <a:cs typeface="Arial" panose="020B0604020202020204" pitchFamily="34" charset="0"/>
              </a:rPr>
              <a:t>Bacalman</a:t>
            </a:r>
            <a:r>
              <a:rPr lang="en-CA" sz="1200" dirty="0">
                <a:latin typeface="Arial" panose="020B0604020202020204" pitchFamily="34" charset="0"/>
                <a:cs typeface="Arial" panose="020B0604020202020204" pitchFamily="34" charset="0"/>
              </a:rPr>
              <a:t>, S., Davis, N., </a:t>
            </a:r>
            <a:r>
              <a:rPr lang="en-CA" sz="1200" dirty="0" err="1">
                <a:latin typeface="Arial" panose="020B0604020202020204" pitchFamily="34" charset="0"/>
                <a:cs typeface="Arial" panose="020B0604020202020204" pitchFamily="34" charset="0"/>
              </a:rPr>
              <a:t>Dinh</a:t>
            </a:r>
            <a:r>
              <a:rPr lang="en-CA" sz="1200" dirty="0">
                <a:latin typeface="Arial" panose="020B0604020202020204" pitchFamily="34" charset="0"/>
                <a:cs typeface="Arial" panose="020B0604020202020204" pitchFamily="34" charset="0"/>
              </a:rPr>
              <a:t>, E., Morgan, J., </a:t>
            </a:r>
            <a:r>
              <a:rPr lang="en-CA" sz="1200" dirty="0" err="1">
                <a:latin typeface="Arial" panose="020B0604020202020204" pitchFamily="34" charset="0"/>
                <a:cs typeface="Arial" panose="020B0604020202020204" pitchFamily="34" charset="0"/>
              </a:rPr>
              <a:t>Tager-Flusberg</a:t>
            </a:r>
            <a:r>
              <a:rPr lang="en-CA" sz="1200" dirty="0">
                <a:latin typeface="Arial" panose="020B0604020202020204" pitchFamily="34" charset="0"/>
                <a:cs typeface="Arial" panose="020B0604020202020204" pitchFamily="34" charset="0"/>
              </a:rPr>
              <a:t>, H., &amp; </a:t>
            </a:r>
            <a:r>
              <a:rPr lang="en-CA" sz="1200" dirty="0" err="1">
                <a:latin typeface="Arial" panose="020B0604020202020204" pitchFamily="34" charset="0"/>
                <a:cs typeface="Arial" panose="020B0604020202020204" pitchFamily="34" charset="0"/>
              </a:rPr>
              <a:t>Lainhart</a:t>
            </a:r>
            <a:r>
              <a:rPr lang="en-CA" sz="1200" dirty="0">
                <a:latin typeface="Arial" panose="020B0604020202020204" pitchFamily="34" charset="0"/>
                <a:cs typeface="Arial" panose="020B0604020202020204" pitchFamily="34" charset="0"/>
              </a:rPr>
              <a:t>, J. (2006). Comorbid psychiatric disorders in children with autism: Interview development and rates of disorders. </a:t>
            </a:r>
            <a:r>
              <a:rPr lang="en-CA" sz="1200" i="1" dirty="0">
                <a:latin typeface="Arial" panose="020B0604020202020204" pitchFamily="34" charset="0"/>
                <a:cs typeface="Arial" panose="020B0604020202020204" pitchFamily="34" charset="0"/>
              </a:rPr>
              <a:t>Journal of Autism and Developmental Disorders</a:t>
            </a:r>
            <a:r>
              <a:rPr lang="en-CA" sz="1200" dirty="0">
                <a:latin typeface="Arial" panose="020B0604020202020204" pitchFamily="34" charset="0"/>
                <a:cs typeface="Arial" panose="020B0604020202020204" pitchFamily="34" charset="0"/>
              </a:rPr>
              <a:t>, </a:t>
            </a:r>
            <a:r>
              <a:rPr lang="en-CA" sz="1200" i="1" dirty="0">
                <a:latin typeface="Arial" panose="020B0604020202020204" pitchFamily="34" charset="0"/>
                <a:cs typeface="Arial" panose="020B0604020202020204" pitchFamily="34" charset="0"/>
              </a:rPr>
              <a:t>36</a:t>
            </a:r>
            <a:r>
              <a:rPr lang="en-CA" sz="1200" dirty="0">
                <a:latin typeface="Arial" panose="020B0604020202020204" pitchFamily="34" charset="0"/>
                <a:cs typeface="Arial" panose="020B0604020202020204" pitchFamily="34" charset="0"/>
              </a:rPr>
              <a:t>(7), 849–861. </a:t>
            </a:r>
            <a:r>
              <a:rPr lang="en-CA" sz="1200" u="sng" dirty="0">
                <a:latin typeface="Arial" panose="020B0604020202020204" pitchFamily="34" charset="0"/>
                <a:cs typeface="Arial" panose="020B0604020202020204" pitchFamily="34" charset="0"/>
                <a:hlinkClick r:id="rId4"/>
              </a:rPr>
              <a:t>https://doi.org/10.1007/s10803-006-0123-0</a:t>
            </a:r>
            <a:endParaRPr lang="en-CA" sz="1200" u="sng" dirty="0">
              <a:latin typeface="Arial" panose="020B0604020202020204" pitchFamily="34" charset="0"/>
              <a:cs typeface="Arial" panose="020B0604020202020204" pitchFamily="34" charset="0"/>
            </a:endParaRPr>
          </a:p>
          <a:p>
            <a:pPr marL="127000" indent="0">
              <a:buNone/>
            </a:pPr>
            <a:endParaRPr lang="en-CA" sz="1200" u="sng" dirty="0">
              <a:latin typeface="Arial" panose="020B0604020202020204" pitchFamily="34" charset="0"/>
              <a:cs typeface="Arial" panose="020B0604020202020204" pitchFamily="34" charset="0"/>
            </a:endParaRPr>
          </a:p>
          <a:p>
            <a:pPr marL="127000" indent="0">
              <a:buNone/>
            </a:pPr>
            <a:r>
              <a:rPr lang="en-CA" sz="1200" dirty="0">
                <a:latin typeface="Arial" panose="020B0604020202020204" pitchFamily="34" charset="0"/>
                <a:cs typeface="Arial" panose="020B0604020202020204" pitchFamily="34" charset="0"/>
              </a:rPr>
              <a:t>7. </a:t>
            </a:r>
            <a:r>
              <a:rPr lang="en-CA" sz="1200" dirty="0" err="1">
                <a:latin typeface="Arial" panose="020B0604020202020204" pitchFamily="34" charset="0"/>
                <a:cs typeface="Arial" panose="020B0604020202020204" pitchFamily="34" charset="0"/>
              </a:rPr>
              <a:t>Taghizadeh</a:t>
            </a:r>
            <a:r>
              <a:rPr lang="en-CA" sz="1200" dirty="0">
                <a:latin typeface="Arial" panose="020B0604020202020204" pitchFamily="34" charset="0"/>
                <a:cs typeface="Arial" panose="020B0604020202020204" pitchFamily="34" charset="0"/>
              </a:rPr>
              <a:t>, Davidson, A., Williams, K., &amp; Story, D. (2015). Autism spectrum disorder (ASD) and its perioperative management. </a:t>
            </a:r>
            <a:r>
              <a:rPr lang="en-CA" sz="1200" i="1" dirty="0">
                <a:latin typeface="Arial" panose="020B0604020202020204" pitchFamily="34" charset="0"/>
                <a:cs typeface="Arial" panose="020B0604020202020204" pitchFamily="34" charset="0"/>
              </a:rPr>
              <a:t>Pediatric Anesthesia</a:t>
            </a:r>
            <a:r>
              <a:rPr lang="en-CA" sz="1200" dirty="0">
                <a:latin typeface="Arial" panose="020B0604020202020204" pitchFamily="34" charset="0"/>
                <a:cs typeface="Arial" panose="020B0604020202020204" pitchFamily="34" charset="0"/>
              </a:rPr>
              <a:t>, </a:t>
            </a:r>
            <a:r>
              <a:rPr lang="en-CA" sz="1200" i="1" dirty="0">
                <a:latin typeface="Arial" panose="020B0604020202020204" pitchFamily="34" charset="0"/>
                <a:cs typeface="Arial" panose="020B0604020202020204" pitchFamily="34" charset="0"/>
              </a:rPr>
              <a:t>25</a:t>
            </a:r>
            <a:r>
              <a:rPr lang="en-CA" sz="1200" dirty="0">
                <a:latin typeface="Arial" panose="020B0604020202020204" pitchFamily="34" charset="0"/>
                <a:cs typeface="Arial" panose="020B0604020202020204" pitchFamily="34" charset="0"/>
              </a:rPr>
              <a:t>(11), 1076–1084. </a:t>
            </a:r>
            <a:r>
              <a:rPr lang="en-CA" sz="1200" dirty="0">
                <a:latin typeface="Arial" panose="020B0604020202020204" pitchFamily="34" charset="0"/>
                <a:cs typeface="Arial" panose="020B0604020202020204" pitchFamily="34" charset="0"/>
                <a:hlinkClick r:id="rId5"/>
              </a:rPr>
              <a:t>https://doi.org/10.1111/pan.12732</a:t>
            </a:r>
            <a:endParaRPr lang="en-CA" sz="1200" dirty="0">
              <a:latin typeface="Arial" panose="020B0604020202020204" pitchFamily="34" charset="0"/>
              <a:cs typeface="Arial" panose="020B0604020202020204" pitchFamily="34" charset="0"/>
            </a:endParaRPr>
          </a:p>
          <a:p>
            <a:pPr marL="127000" indent="0">
              <a:buNone/>
            </a:pPr>
            <a:endParaRPr lang="en-US" sz="1200" dirty="0">
              <a:solidFill>
                <a:srgbClr val="000000"/>
              </a:solidFill>
              <a:latin typeface="Arial" panose="020B0604020202020204" pitchFamily="34" charset="0"/>
              <a:ea typeface="Arial"/>
              <a:cs typeface="Arial" panose="020B0604020202020204" pitchFamily="34" charset="0"/>
              <a:sym typeface="Arial"/>
            </a:endParaRPr>
          </a:p>
          <a:p>
            <a:pPr marL="127000" indent="0">
              <a:buNone/>
            </a:pPr>
            <a:r>
              <a:rPr lang="en-CA" sz="1200" dirty="0">
                <a:latin typeface="Arial" panose="020B0604020202020204" pitchFamily="34" charset="0"/>
                <a:cs typeface="Arial" panose="020B0604020202020204" pitchFamily="34" charset="0"/>
              </a:rPr>
              <a:t>8. Liu, C. (2020). Challenges in the diagnosis and management of pain in individuals with autism spectrum disorder. </a:t>
            </a:r>
            <a:r>
              <a:rPr lang="en-CA" sz="1200" i="1" dirty="0">
                <a:latin typeface="Arial" panose="020B0604020202020204" pitchFamily="34" charset="0"/>
                <a:cs typeface="Arial" panose="020B0604020202020204" pitchFamily="34" charset="0"/>
              </a:rPr>
              <a:t>Review Journal of Autism and Developmental Disorders</a:t>
            </a:r>
            <a:r>
              <a:rPr lang="en-CA" sz="1200" dirty="0">
                <a:latin typeface="Arial" panose="020B0604020202020204" pitchFamily="34" charset="0"/>
                <a:cs typeface="Arial" panose="020B0604020202020204" pitchFamily="34" charset="0"/>
              </a:rPr>
              <a:t>. </a:t>
            </a:r>
            <a:r>
              <a:rPr lang="en-CA" sz="1200" u="sng" dirty="0">
                <a:latin typeface="Arial" panose="020B0604020202020204" pitchFamily="34" charset="0"/>
                <a:cs typeface="Arial" panose="020B0604020202020204" pitchFamily="34" charset="0"/>
                <a:hlinkClick r:id="rId6"/>
              </a:rPr>
              <a:t>https://doi.org/10.1007/s40489-020-00199-7</a:t>
            </a:r>
            <a:endParaRPr lang="en-CA" sz="1200" u="sng" dirty="0">
              <a:latin typeface="Arial" panose="020B0604020202020204" pitchFamily="34" charset="0"/>
              <a:cs typeface="Arial" panose="020B0604020202020204" pitchFamily="34" charset="0"/>
            </a:endParaRPr>
          </a:p>
          <a:p>
            <a:pPr marL="127000" indent="0">
              <a:buNone/>
            </a:pPr>
            <a:endParaRPr lang="en-CA" sz="1200" u="sng" dirty="0">
              <a:latin typeface="Arial" panose="020B0604020202020204" pitchFamily="34" charset="0"/>
              <a:cs typeface="Arial" panose="020B0604020202020204" pitchFamily="34" charset="0"/>
            </a:endParaRPr>
          </a:p>
          <a:p>
            <a:pPr marL="127000" indent="0">
              <a:buNone/>
            </a:pPr>
            <a:r>
              <a:rPr lang="en-CA" sz="1200" dirty="0">
                <a:latin typeface="Arial" panose="020B0604020202020204" pitchFamily="34" charset="0"/>
                <a:cs typeface="Arial" panose="020B0604020202020204" pitchFamily="34" charset="0"/>
              </a:rPr>
              <a:t>9. Boada, L., &amp; Parellada, M. (2017). Seeing the doctor without fear: </a:t>
            </a:r>
            <a:r>
              <a:rPr lang="en-CA" sz="1200" dirty="0" err="1">
                <a:latin typeface="Arial" panose="020B0604020202020204" pitchFamily="34" charset="0"/>
                <a:cs typeface="Arial" panose="020B0604020202020204" pitchFamily="34" charset="0"/>
              </a:rPr>
              <a:t>www.doctortea.org</a:t>
            </a:r>
            <a:r>
              <a:rPr lang="en-CA" sz="1200" dirty="0">
                <a:latin typeface="Arial" panose="020B0604020202020204" pitchFamily="34" charset="0"/>
                <a:cs typeface="Arial" panose="020B0604020202020204" pitchFamily="34" charset="0"/>
              </a:rPr>
              <a:t> for the desensitization for medical visits in Autism Spectrum Disorders. </a:t>
            </a:r>
            <a:r>
              <a:rPr lang="en-CA" sz="1200" i="1" dirty="0" err="1">
                <a:latin typeface="Arial" panose="020B0604020202020204" pitchFamily="34" charset="0"/>
                <a:cs typeface="Arial" panose="020B0604020202020204" pitchFamily="34" charset="0"/>
              </a:rPr>
              <a:t>Revista</a:t>
            </a:r>
            <a:r>
              <a:rPr lang="en-CA" sz="1200" i="1" dirty="0">
                <a:latin typeface="Arial" panose="020B0604020202020204" pitchFamily="34" charset="0"/>
                <a:cs typeface="Arial" panose="020B0604020202020204" pitchFamily="34" charset="0"/>
              </a:rPr>
              <a:t> de </a:t>
            </a:r>
            <a:r>
              <a:rPr lang="en-CA" sz="1200" i="1" dirty="0" err="1">
                <a:latin typeface="Arial" panose="020B0604020202020204" pitchFamily="34" charset="0"/>
                <a:cs typeface="Arial" panose="020B0604020202020204" pitchFamily="34" charset="0"/>
              </a:rPr>
              <a:t>Psiquiatria</a:t>
            </a:r>
            <a:r>
              <a:rPr lang="en-CA" sz="1200" i="1" dirty="0">
                <a:latin typeface="Arial" panose="020B0604020202020204" pitchFamily="34" charset="0"/>
                <a:cs typeface="Arial" panose="020B0604020202020204" pitchFamily="34" charset="0"/>
              </a:rPr>
              <a:t> y </a:t>
            </a:r>
            <a:r>
              <a:rPr lang="en-CA" sz="1200" i="1" dirty="0" err="1">
                <a:latin typeface="Arial" panose="020B0604020202020204" pitchFamily="34" charset="0"/>
                <a:cs typeface="Arial" panose="020B0604020202020204" pitchFamily="34" charset="0"/>
              </a:rPr>
              <a:t>Salud</a:t>
            </a:r>
            <a:r>
              <a:rPr lang="en-CA" sz="1200" i="1" dirty="0">
                <a:latin typeface="Arial" panose="020B0604020202020204" pitchFamily="34" charset="0"/>
                <a:cs typeface="Arial" panose="020B0604020202020204" pitchFamily="34" charset="0"/>
              </a:rPr>
              <a:t> Mental (English Ed.)</a:t>
            </a:r>
            <a:r>
              <a:rPr lang="en-CA" sz="1200" dirty="0">
                <a:latin typeface="Arial" panose="020B0604020202020204" pitchFamily="34" charset="0"/>
                <a:cs typeface="Arial" panose="020B0604020202020204" pitchFamily="34" charset="0"/>
              </a:rPr>
              <a:t>, </a:t>
            </a:r>
            <a:r>
              <a:rPr lang="en-CA" sz="1200" i="1" dirty="0">
                <a:latin typeface="Arial" panose="020B0604020202020204" pitchFamily="34" charset="0"/>
                <a:cs typeface="Arial" panose="020B0604020202020204" pitchFamily="34" charset="0"/>
              </a:rPr>
              <a:t>10</a:t>
            </a:r>
            <a:r>
              <a:rPr lang="en-CA" sz="1200" dirty="0">
                <a:latin typeface="Arial" panose="020B0604020202020204" pitchFamily="34" charset="0"/>
                <a:cs typeface="Arial" panose="020B0604020202020204" pitchFamily="34" charset="0"/>
              </a:rPr>
              <a:t>(1), 28–32. </a:t>
            </a:r>
            <a:r>
              <a:rPr lang="en-CA" sz="1200" dirty="0">
                <a:latin typeface="Arial" panose="020B0604020202020204" pitchFamily="34" charset="0"/>
                <a:cs typeface="Arial" panose="020B0604020202020204" pitchFamily="34" charset="0"/>
                <a:hlinkClick r:id="rId7"/>
              </a:rPr>
              <a:t>https://doi.org/10.1016/j.rpsmen.2016.09.003</a:t>
            </a:r>
            <a:endParaRPr lang="en-CA" sz="1200" dirty="0">
              <a:latin typeface="Arial" panose="020B0604020202020204" pitchFamily="34" charset="0"/>
              <a:cs typeface="Arial" panose="020B0604020202020204" pitchFamily="34" charset="0"/>
            </a:endParaRPr>
          </a:p>
          <a:p>
            <a:pPr marL="127000" indent="0">
              <a:buNone/>
            </a:pPr>
            <a:endParaRPr lang="en-CA" sz="1100" u="sng" dirty="0">
              <a:latin typeface="Calibri" panose="020F0502020204030204" pitchFamily="34" charset="0"/>
              <a:cs typeface="Calibri" panose="020F0502020204030204" pitchFamily="34" charset="0"/>
            </a:endParaRPr>
          </a:p>
          <a:p>
            <a:pPr marL="127000" indent="0">
              <a:buNone/>
            </a:pPr>
            <a:endParaRPr lang="en-CA" sz="1100" dirty="0"/>
          </a:p>
          <a:p>
            <a:pPr marL="127000" indent="0">
              <a:buNone/>
            </a:pPr>
            <a:endParaRPr lang="en-CA" dirty="0"/>
          </a:p>
          <a:p>
            <a:pPr marL="127000" indent="0">
              <a:buNone/>
            </a:pPr>
            <a:endParaRPr lang="en-US" dirty="0"/>
          </a:p>
        </p:txBody>
      </p:sp>
      <p:sp>
        <p:nvSpPr>
          <p:cNvPr id="4" name="Slide Number Placeholder 3">
            <a:extLst>
              <a:ext uri="{FF2B5EF4-FFF2-40B4-BE49-F238E27FC236}">
                <a16:creationId xmlns:a16="http://schemas.microsoft.com/office/drawing/2014/main" id="{49787564-5DBF-BE43-A74D-5678BC78C9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21921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Why are Needles Difficult?</a:t>
            </a:r>
            <a:endParaRPr dirty="0"/>
          </a:p>
        </p:txBody>
      </p:sp>
      <p:sp>
        <p:nvSpPr>
          <p:cNvPr id="240" name="Google Shape;240;p17"/>
          <p:cNvSpPr txBox="1">
            <a:spLocks noGrp="1"/>
          </p:cNvSpPr>
          <p:nvPr>
            <p:ph type="body" idx="1"/>
          </p:nvPr>
        </p:nvSpPr>
        <p:spPr>
          <a:xfrm>
            <a:off x="349423" y="1364802"/>
            <a:ext cx="8253824" cy="3857024"/>
          </a:xfrm>
          <a:prstGeom prst="rect">
            <a:avLst/>
          </a:prstGeom>
        </p:spPr>
        <p:txBody>
          <a:bodyPr spcFirstLastPara="1" wrap="square" lIns="0" tIns="0" rIns="0" bIns="0" anchor="t" anchorCtr="0">
            <a:noAutofit/>
          </a:bodyPr>
          <a:lstStyle/>
          <a:p>
            <a:pPr marL="127000" lvl="0" indent="0">
              <a:buNone/>
            </a:pPr>
            <a:r>
              <a:rPr lang="en-CA" dirty="0">
                <a:solidFill>
                  <a:schemeClr val="tx1"/>
                </a:solidFill>
                <a:latin typeface="Arial" panose="020B0604020202020204" pitchFamily="34" charset="0"/>
                <a:cs typeface="Arial" panose="020B0604020202020204" pitchFamily="34" charset="0"/>
              </a:rPr>
              <a:t>1. Specific phobias. </a:t>
            </a:r>
            <a:r>
              <a:rPr lang="en-US" sz="1200" dirty="0">
                <a:solidFill>
                  <a:schemeClr val="accent1"/>
                </a:solidFill>
                <a:latin typeface="Arial" panose="020B0604020202020204" pitchFamily="34" charset="0"/>
                <a:ea typeface="Arial"/>
                <a:cs typeface="Arial" panose="020B0604020202020204" pitchFamily="34" charset="0"/>
                <a:sym typeface="Arial"/>
              </a:rPr>
              <a:t>(</a:t>
            </a:r>
            <a:r>
              <a:rPr lang="en-CA" sz="1200" dirty="0">
                <a:solidFill>
                  <a:schemeClr val="accent1"/>
                </a:solidFill>
                <a:latin typeface="Arial" panose="020B0604020202020204" pitchFamily="34" charset="0"/>
                <a:ea typeface="Arial"/>
                <a:cs typeface="Arial" panose="020B0604020202020204" pitchFamily="34" charset="0"/>
                <a:sym typeface="Arial"/>
              </a:rPr>
              <a:t>Evans et al., 2005; Leyfer et al., 2006) </a:t>
            </a:r>
            <a:endParaRPr lang="en-CA" sz="1200" dirty="0">
              <a:solidFill>
                <a:schemeClr val="accent1"/>
              </a:solidFill>
              <a:latin typeface="Arial" panose="020B0604020202020204" pitchFamily="34" charset="0"/>
              <a:cs typeface="Arial" panose="020B0604020202020204" pitchFamily="34" charset="0"/>
            </a:endParaRPr>
          </a:p>
          <a:p>
            <a:pPr marL="584200" lvl="0" indent="-457200" algn="l" rtl="0">
              <a:spcBef>
                <a:spcPts val="0"/>
              </a:spcBef>
              <a:spcAft>
                <a:spcPts val="0"/>
              </a:spcAft>
              <a:buSzPts val="1600"/>
              <a:buFont typeface="+mj-lt"/>
              <a:buAutoNum type="arabicPeriod"/>
            </a:pPr>
            <a:endParaRPr lang="en-CA" sz="2800" dirty="0">
              <a:solidFill>
                <a:schemeClr val="tx1"/>
              </a:solidFill>
              <a:latin typeface="Arial" panose="020B0604020202020204" pitchFamily="34" charset="0"/>
              <a:cs typeface="Arial" panose="020B0604020202020204" pitchFamily="34" charset="0"/>
            </a:endParaRPr>
          </a:p>
          <a:p>
            <a:pPr marL="127000" indent="0">
              <a:buNone/>
            </a:pPr>
            <a:r>
              <a:rPr lang="en-CA" dirty="0">
                <a:solidFill>
                  <a:schemeClr val="tx1"/>
                </a:solidFill>
                <a:latin typeface="Arial" panose="020B0604020202020204" pitchFamily="34" charset="0"/>
                <a:cs typeface="Arial" panose="020B0604020202020204" pitchFamily="34" charset="0"/>
              </a:rPr>
              <a:t>2. Sensory differences. </a:t>
            </a:r>
            <a:r>
              <a:rPr lang="en-CA" sz="1200" dirty="0">
                <a:solidFill>
                  <a:schemeClr val="accent1"/>
                </a:solidFill>
                <a:latin typeface="Arial"/>
                <a:ea typeface="Arial"/>
                <a:cs typeface="Arial"/>
                <a:sym typeface="Arial"/>
              </a:rPr>
              <a:t>(Taghizadeh et al. 2015; Slifer et al., 2011; Liu, 2020) </a:t>
            </a:r>
            <a:r>
              <a:rPr lang="en-US" sz="1200" dirty="0">
                <a:solidFill>
                  <a:schemeClr val="accent1"/>
                </a:solidFill>
                <a:latin typeface="Arial"/>
                <a:ea typeface="Arial"/>
                <a:cs typeface="Arial"/>
                <a:sym typeface="Arial"/>
              </a:rPr>
              <a:t> </a:t>
            </a:r>
            <a:endParaRPr lang="en-CA" sz="1200" dirty="0">
              <a:solidFill>
                <a:schemeClr val="accent1"/>
              </a:solidFill>
              <a:latin typeface="Arial"/>
              <a:ea typeface="Arial"/>
              <a:cs typeface="Arial"/>
              <a:sym typeface="Arial"/>
            </a:endParaRPr>
          </a:p>
          <a:p>
            <a:pPr marL="127000" lvl="0" indent="0" algn="l" rtl="0">
              <a:spcBef>
                <a:spcPts val="0"/>
              </a:spcBef>
              <a:spcAft>
                <a:spcPts val="0"/>
              </a:spcAft>
              <a:buSzPts val="1600"/>
              <a:buNone/>
            </a:pPr>
            <a:endParaRPr lang="en-CA" sz="2800" dirty="0">
              <a:solidFill>
                <a:schemeClr val="tx1"/>
              </a:solidFill>
              <a:latin typeface="Arial" panose="020B0604020202020204" pitchFamily="34" charset="0"/>
              <a:cs typeface="Arial" panose="020B0604020202020204" pitchFamily="34" charset="0"/>
            </a:endParaRPr>
          </a:p>
          <a:p>
            <a:pPr marL="127000" lvl="0" indent="0">
              <a:buNone/>
            </a:pPr>
            <a:r>
              <a:rPr lang="en-CA" dirty="0">
                <a:solidFill>
                  <a:schemeClr val="tx1"/>
                </a:solidFill>
                <a:latin typeface="Arial" panose="020B0604020202020204" pitchFamily="34" charset="0"/>
                <a:cs typeface="Arial" panose="020B0604020202020204" pitchFamily="34" charset="0"/>
              </a:rPr>
              <a:t>3. Communication difficulties. </a:t>
            </a:r>
            <a:r>
              <a:rPr lang="en-CA" sz="1200" dirty="0">
                <a:solidFill>
                  <a:schemeClr val="accent1"/>
                </a:solidFill>
                <a:latin typeface="Arial"/>
                <a:ea typeface="Arial"/>
                <a:cs typeface="Arial"/>
                <a:sym typeface="Arial"/>
              </a:rPr>
              <a:t>(Taghizadeh et al. 2015; Slifer et al., 2011; Liu, 2020) </a:t>
            </a:r>
            <a:endParaRPr lang="en-CA" sz="1200" dirty="0">
              <a:solidFill>
                <a:schemeClr val="accent1"/>
              </a:solidFill>
              <a:latin typeface="Arial" panose="020B0604020202020204" pitchFamily="34" charset="0"/>
              <a:cs typeface="Arial" panose="020B0604020202020204" pitchFamily="34" charset="0"/>
            </a:endParaRPr>
          </a:p>
          <a:p>
            <a:pPr marL="584200" lvl="0" indent="-457200" algn="l" rtl="0">
              <a:spcBef>
                <a:spcPts val="0"/>
              </a:spcBef>
              <a:spcAft>
                <a:spcPts val="0"/>
              </a:spcAft>
              <a:buSzPts val="1600"/>
              <a:buFont typeface="+mj-lt"/>
              <a:buAutoNum type="arabicPeriod"/>
            </a:pPr>
            <a:endParaRPr lang="en-CA" sz="2800" dirty="0">
              <a:solidFill>
                <a:schemeClr val="tx1"/>
              </a:solidFill>
              <a:latin typeface="Arial" panose="020B0604020202020204" pitchFamily="34" charset="0"/>
              <a:cs typeface="Arial" panose="020B0604020202020204" pitchFamily="34" charset="0"/>
            </a:endParaRPr>
          </a:p>
          <a:p>
            <a:pPr marL="127000" indent="0">
              <a:buNone/>
            </a:pPr>
            <a:r>
              <a:rPr lang="en-CA" dirty="0">
                <a:solidFill>
                  <a:schemeClr val="tx1"/>
                </a:solidFill>
                <a:latin typeface="Arial" panose="020B0604020202020204" pitchFamily="34" charset="0"/>
                <a:cs typeface="Arial" panose="020B0604020202020204" pitchFamily="34" charset="0"/>
              </a:rPr>
              <a:t>4. Unfamiliarity. </a:t>
            </a:r>
            <a:r>
              <a:rPr lang="en-CA" sz="1200" dirty="0">
                <a:solidFill>
                  <a:schemeClr val="accent1"/>
                </a:solidFill>
                <a:latin typeface="Arial"/>
                <a:ea typeface="Arial"/>
                <a:cs typeface="Arial"/>
                <a:sym typeface="Arial"/>
              </a:rPr>
              <a:t>(Boada &amp; Parellada, 2017; Slifer et al., 2011) </a:t>
            </a:r>
          </a:p>
          <a:p>
            <a:pPr marL="127000" lvl="0" indent="0" algn="l" rtl="0">
              <a:spcBef>
                <a:spcPts val="0"/>
              </a:spcBef>
              <a:spcAft>
                <a:spcPts val="0"/>
              </a:spcAft>
              <a:buSzPts val="1600"/>
              <a:buNone/>
            </a:pPr>
            <a:endParaRPr lang="en-CA" sz="2500" dirty="0">
              <a:solidFill>
                <a:schemeClr val="tx1"/>
              </a:solidFill>
              <a:latin typeface="Arial" panose="020B0604020202020204" pitchFamily="34" charset="0"/>
              <a:cs typeface="Arial" panose="020B0604020202020204" pitchFamily="34" charset="0"/>
            </a:endParaRPr>
          </a:p>
          <a:p>
            <a:pPr marL="584200" lvl="0" indent="-457200" algn="l" rtl="0">
              <a:spcBef>
                <a:spcPts val="0"/>
              </a:spcBef>
              <a:spcAft>
                <a:spcPts val="0"/>
              </a:spcAft>
              <a:buSzPts val="1600"/>
              <a:buFont typeface="+mj-lt"/>
              <a:buAutoNum type="arabicPeriod"/>
            </a:pPr>
            <a:endParaRPr lang="en-CA" dirty="0"/>
          </a:p>
          <a:p>
            <a:pPr marL="584200" lvl="0" indent="-457200" algn="l" rtl="0">
              <a:spcBef>
                <a:spcPts val="0"/>
              </a:spcBef>
              <a:spcAft>
                <a:spcPts val="0"/>
              </a:spcAft>
              <a:buSzPts val="1600"/>
              <a:buFont typeface="+mj-lt"/>
              <a:buAutoNum type="arabicPeriod"/>
            </a:pPr>
            <a:endParaRPr lang="en-CA" dirty="0"/>
          </a:p>
          <a:p>
            <a:pPr marL="584200" lvl="0" indent="-457200" algn="l" rtl="0">
              <a:spcBef>
                <a:spcPts val="0"/>
              </a:spcBef>
              <a:spcAft>
                <a:spcPts val="0"/>
              </a:spcAft>
              <a:buSzPts val="1600"/>
              <a:buFont typeface="+mj-lt"/>
              <a:buAutoNum type="arabicPeriod"/>
            </a:pPr>
            <a:endParaRPr lang="en-CA" dirty="0"/>
          </a:p>
          <a:p>
            <a:pPr marL="584200" lvl="0" indent="-457200" algn="l" rtl="0">
              <a:spcBef>
                <a:spcPts val="0"/>
              </a:spcBef>
              <a:spcAft>
                <a:spcPts val="0"/>
              </a:spcAft>
              <a:buSzPts val="1600"/>
              <a:buFont typeface="+mj-lt"/>
              <a:buAutoNum type="arabicPeriod"/>
            </a:pPr>
            <a:endParaRPr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12" name="Google Shape;1006;p47">
            <a:extLst>
              <a:ext uri="{FF2B5EF4-FFF2-40B4-BE49-F238E27FC236}">
                <a16:creationId xmlns:a16="http://schemas.microsoft.com/office/drawing/2014/main" id="{EAB4DF6B-9AA7-D84E-AD6D-F487C192DB02}"/>
              </a:ext>
            </a:extLst>
          </p:cNvPr>
          <p:cNvGrpSpPr/>
          <p:nvPr/>
        </p:nvGrpSpPr>
        <p:grpSpPr>
          <a:xfrm>
            <a:off x="1883062" y="2822347"/>
            <a:ext cx="502578" cy="366000"/>
            <a:chOff x="3241525" y="3039450"/>
            <a:chExt cx="494600" cy="312625"/>
          </a:xfrm>
        </p:grpSpPr>
        <p:sp>
          <p:nvSpPr>
            <p:cNvPr id="13" name="Google Shape;1007;p47">
              <a:extLst>
                <a:ext uri="{FF2B5EF4-FFF2-40B4-BE49-F238E27FC236}">
                  <a16:creationId xmlns:a16="http://schemas.microsoft.com/office/drawing/2014/main" id="{2F3BB33A-9F9B-9D4D-A95D-269034D09A20}"/>
                </a:ext>
              </a:extLst>
            </p:cNvPr>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 name="Google Shape;1008;p47">
              <a:extLst>
                <a:ext uri="{FF2B5EF4-FFF2-40B4-BE49-F238E27FC236}">
                  <a16:creationId xmlns:a16="http://schemas.microsoft.com/office/drawing/2014/main" id="{B426E275-3567-974E-8B2E-D44BDFE8C012}"/>
                </a:ext>
              </a:extLst>
            </p:cNvPr>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6" name="Google Shape;977;p47">
            <a:extLst>
              <a:ext uri="{FF2B5EF4-FFF2-40B4-BE49-F238E27FC236}">
                <a16:creationId xmlns:a16="http://schemas.microsoft.com/office/drawing/2014/main" id="{7CBCBC5C-FE3A-4545-9B9C-2B3231CA1CFC}"/>
              </a:ext>
            </a:extLst>
          </p:cNvPr>
          <p:cNvSpPr/>
          <p:nvPr/>
        </p:nvSpPr>
        <p:spPr>
          <a:xfrm>
            <a:off x="1927689" y="1857907"/>
            <a:ext cx="423072" cy="406493"/>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39" name="Google Shape;881;p47">
            <a:extLst>
              <a:ext uri="{FF2B5EF4-FFF2-40B4-BE49-F238E27FC236}">
                <a16:creationId xmlns:a16="http://schemas.microsoft.com/office/drawing/2014/main" id="{4596A48C-94FE-5240-8ECC-69A0FB494765}"/>
              </a:ext>
            </a:extLst>
          </p:cNvPr>
          <p:cNvGrpSpPr/>
          <p:nvPr/>
        </p:nvGrpSpPr>
        <p:grpSpPr>
          <a:xfrm>
            <a:off x="1869716" y="4602794"/>
            <a:ext cx="529270" cy="455009"/>
            <a:chOff x="5983625" y="301625"/>
            <a:chExt cx="403000" cy="395050"/>
          </a:xfrm>
        </p:grpSpPr>
        <p:sp>
          <p:nvSpPr>
            <p:cNvPr id="40" name="Google Shape;882;p47">
              <a:extLst>
                <a:ext uri="{FF2B5EF4-FFF2-40B4-BE49-F238E27FC236}">
                  <a16:creationId xmlns:a16="http://schemas.microsoft.com/office/drawing/2014/main" id="{3035FA9F-8842-3E4C-A51C-C39C4BE9DBE6}"/>
                </a:ext>
              </a:extLst>
            </p:cNvPr>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 name="Google Shape;883;p47">
              <a:extLst>
                <a:ext uri="{FF2B5EF4-FFF2-40B4-BE49-F238E27FC236}">
                  <a16:creationId xmlns:a16="http://schemas.microsoft.com/office/drawing/2014/main" id="{6ABE3B42-E809-734A-9820-C14171FBD561}"/>
                </a:ext>
              </a:extLst>
            </p:cNvPr>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 name="Google Shape;884;p47">
              <a:extLst>
                <a:ext uri="{FF2B5EF4-FFF2-40B4-BE49-F238E27FC236}">
                  <a16:creationId xmlns:a16="http://schemas.microsoft.com/office/drawing/2014/main" id="{DA4B8AD5-6145-5445-92D1-9B9753F025ED}"/>
                </a:ext>
              </a:extLst>
            </p:cNvPr>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 name="Google Shape;885;p47">
              <a:extLst>
                <a:ext uri="{FF2B5EF4-FFF2-40B4-BE49-F238E27FC236}">
                  <a16:creationId xmlns:a16="http://schemas.microsoft.com/office/drawing/2014/main" id="{582E51EE-5CDD-E24E-A449-7B40C51A6B39}"/>
                </a:ext>
              </a:extLst>
            </p:cNvPr>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 name="Google Shape;886;p47">
              <a:extLst>
                <a:ext uri="{FF2B5EF4-FFF2-40B4-BE49-F238E27FC236}">
                  <a16:creationId xmlns:a16="http://schemas.microsoft.com/office/drawing/2014/main" id="{D3EC84CF-2E2C-2E41-976E-43B02237F15B}"/>
                </a:ext>
              </a:extLst>
            </p:cNvPr>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 name="Google Shape;887;p47">
              <a:extLst>
                <a:ext uri="{FF2B5EF4-FFF2-40B4-BE49-F238E27FC236}">
                  <a16:creationId xmlns:a16="http://schemas.microsoft.com/office/drawing/2014/main" id="{C687659C-7702-0047-92B4-67C161DEE895}"/>
                </a:ext>
              </a:extLst>
            </p:cNvPr>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 name="Google Shape;888;p47">
              <a:extLst>
                <a:ext uri="{FF2B5EF4-FFF2-40B4-BE49-F238E27FC236}">
                  <a16:creationId xmlns:a16="http://schemas.microsoft.com/office/drawing/2014/main" id="{87526FF2-5EA8-FD44-A996-35C67ACD2E0B}"/>
                </a:ext>
              </a:extLst>
            </p:cNvPr>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 name="Google Shape;889;p47">
              <a:extLst>
                <a:ext uri="{FF2B5EF4-FFF2-40B4-BE49-F238E27FC236}">
                  <a16:creationId xmlns:a16="http://schemas.microsoft.com/office/drawing/2014/main" id="{28846A9E-A0EC-1E4E-88BA-3C15DC9F48D8}"/>
                </a:ext>
              </a:extLst>
            </p:cNvPr>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 name="Google Shape;890;p47">
              <a:extLst>
                <a:ext uri="{FF2B5EF4-FFF2-40B4-BE49-F238E27FC236}">
                  <a16:creationId xmlns:a16="http://schemas.microsoft.com/office/drawing/2014/main" id="{F3883476-2A80-AA44-A4C1-DD58F804579F}"/>
                </a:ext>
              </a:extLst>
            </p:cNvPr>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 name="Google Shape;891;p47">
              <a:extLst>
                <a:ext uri="{FF2B5EF4-FFF2-40B4-BE49-F238E27FC236}">
                  <a16:creationId xmlns:a16="http://schemas.microsoft.com/office/drawing/2014/main" id="{25BDA9C6-99E5-1440-BA4A-9740703BF6BA}"/>
                </a:ext>
              </a:extLst>
            </p:cNvPr>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 name="Google Shape;892;p47">
              <a:extLst>
                <a:ext uri="{FF2B5EF4-FFF2-40B4-BE49-F238E27FC236}">
                  <a16:creationId xmlns:a16="http://schemas.microsoft.com/office/drawing/2014/main" id="{05A69A36-83F2-CD4B-BC4C-6EFFE398C3A2}"/>
                </a:ext>
              </a:extLst>
            </p:cNvPr>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 name="Google Shape;893;p47">
              <a:extLst>
                <a:ext uri="{FF2B5EF4-FFF2-40B4-BE49-F238E27FC236}">
                  <a16:creationId xmlns:a16="http://schemas.microsoft.com/office/drawing/2014/main" id="{07153F1D-3A29-D84F-A4B6-7DC882B84C27}"/>
                </a:ext>
              </a:extLst>
            </p:cNvPr>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 name="Google Shape;894;p47">
              <a:extLst>
                <a:ext uri="{FF2B5EF4-FFF2-40B4-BE49-F238E27FC236}">
                  <a16:creationId xmlns:a16="http://schemas.microsoft.com/office/drawing/2014/main" id="{3429E9F1-13F1-984F-BD04-590D55744C09}"/>
                </a:ext>
              </a:extLst>
            </p:cNvPr>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 name="Google Shape;895;p47">
              <a:extLst>
                <a:ext uri="{FF2B5EF4-FFF2-40B4-BE49-F238E27FC236}">
                  <a16:creationId xmlns:a16="http://schemas.microsoft.com/office/drawing/2014/main" id="{A85993EC-37D8-7146-A6E3-CCD450B6A004}"/>
                </a:ext>
              </a:extLst>
            </p:cNvPr>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 name="Google Shape;896;p47">
              <a:extLst>
                <a:ext uri="{FF2B5EF4-FFF2-40B4-BE49-F238E27FC236}">
                  <a16:creationId xmlns:a16="http://schemas.microsoft.com/office/drawing/2014/main" id="{8B0851B2-9E72-C245-9E76-2D19D4C4F0ED}"/>
                </a:ext>
              </a:extLst>
            </p:cNvPr>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 name="Google Shape;897;p47">
              <a:extLst>
                <a:ext uri="{FF2B5EF4-FFF2-40B4-BE49-F238E27FC236}">
                  <a16:creationId xmlns:a16="http://schemas.microsoft.com/office/drawing/2014/main" id="{B94AAE51-D2B5-644F-AE21-0B65B58489B1}"/>
                </a:ext>
              </a:extLst>
            </p:cNvPr>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 name="Google Shape;898;p47">
              <a:extLst>
                <a:ext uri="{FF2B5EF4-FFF2-40B4-BE49-F238E27FC236}">
                  <a16:creationId xmlns:a16="http://schemas.microsoft.com/office/drawing/2014/main" id="{5BD4C3CF-BCCD-1240-B9C4-ACF85551A2B5}"/>
                </a:ext>
              </a:extLst>
            </p:cNvPr>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 name="Google Shape;899;p47">
              <a:extLst>
                <a:ext uri="{FF2B5EF4-FFF2-40B4-BE49-F238E27FC236}">
                  <a16:creationId xmlns:a16="http://schemas.microsoft.com/office/drawing/2014/main" id="{90DA9137-E70B-AE40-8C01-941A8273AFA5}"/>
                </a:ext>
              </a:extLst>
            </p:cNvPr>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 name="Google Shape;900;p47">
              <a:extLst>
                <a:ext uri="{FF2B5EF4-FFF2-40B4-BE49-F238E27FC236}">
                  <a16:creationId xmlns:a16="http://schemas.microsoft.com/office/drawing/2014/main" id="{798D73AB-078D-7D4A-9C21-CA491FB71AEF}"/>
                </a:ext>
              </a:extLst>
            </p:cNvPr>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 name="Google Shape;901;p47">
              <a:extLst>
                <a:ext uri="{FF2B5EF4-FFF2-40B4-BE49-F238E27FC236}">
                  <a16:creationId xmlns:a16="http://schemas.microsoft.com/office/drawing/2014/main" id="{E170EBB4-056D-084A-8BF7-0C391727ADB8}"/>
                </a:ext>
              </a:extLst>
            </p:cNvPr>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0" name="Google Shape;920;p47">
            <a:extLst>
              <a:ext uri="{FF2B5EF4-FFF2-40B4-BE49-F238E27FC236}">
                <a16:creationId xmlns:a16="http://schemas.microsoft.com/office/drawing/2014/main" id="{71388B71-08B5-D443-AE65-723D77B16323}"/>
              </a:ext>
            </a:extLst>
          </p:cNvPr>
          <p:cNvSpPr/>
          <p:nvPr/>
        </p:nvSpPr>
        <p:spPr>
          <a:xfrm>
            <a:off x="1869716" y="3674557"/>
            <a:ext cx="529270" cy="44202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49076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0">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06EF-E383-BA4D-8E9F-A58E1BCBE979}"/>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9270E2EE-871A-144C-B0E4-4FBB6678A03A}"/>
              </a:ext>
            </a:extLst>
          </p:cNvPr>
          <p:cNvSpPr>
            <a:spLocks noGrp="1"/>
          </p:cNvSpPr>
          <p:nvPr>
            <p:ph type="body" idx="1"/>
          </p:nvPr>
        </p:nvSpPr>
        <p:spPr>
          <a:xfrm>
            <a:off x="779100" y="1294126"/>
            <a:ext cx="8086604" cy="3455725"/>
          </a:xfrm>
        </p:spPr>
        <p:txBody>
          <a:bodyPr/>
          <a:lstStyle/>
          <a:p>
            <a:pPr marL="127000" indent="0">
              <a:buNone/>
            </a:pPr>
            <a:r>
              <a:rPr lang="en-CA" sz="1200" dirty="0">
                <a:latin typeface="Arial" panose="020B0604020202020204" pitchFamily="34" charset="0"/>
                <a:cs typeface="Arial" panose="020B0604020202020204" pitchFamily="34" charset="0"/>
              </a:rPr>
              <a:t>10. Moore, D. (2015). Acute pain experience in individuals with autism spectrum disorders: A review. </a:t>
            </a:r>
            <a:r>
              <a:rPr lang="en-CA" sz="1200" i="1" dirty="0">
                <a:latin typeface="Arial" panose="020B0604020202020204" pitchFamily="34" charset="0"/>
                <a:cs typeface="Arial" panose="020B0604020202020204" pitchFamily="34" charset="0"/>
              </a:rPr>
              <a:t>Autism</a:t>
            </a:r>
            <a:r>
              <a:rPr lang="en-CA" sz="1200" dirty="0">
                <a:latin typeface="Arial" panose="020B0604020202020204" pitchFamily="34" charset="0"/>
                <a:cs typeface="Arial" panose="020B0604020202020204" pitchFamily="34" charset="0"/>
              </a:rPr>
              <a:t>, </a:t>
            </a:r>
            <a:r>
              <a:rPr lang="en-CA" sz="1200" i="1" dirty="0">
                <a:latin typeface="Arial" panose="020B0604020202020204" pitchFamily="34" charset="0"/>
                <a:cs typeface="Arial" panose="020B0604020202020204" pitchFamily="34" charset="0"/>
              </a:rPr>
              <a:t>19</a:t>
            </a:r>
            <a:r>
              <a:rPr lang="en-CA" sz="1200" dirty="0">
                <a:latin typeface="Arial" panose="020B0604020202020204" pitchFamily="34" charset="0"/>
                <a:cs typeface="Arial" panose="020B0604020202020204" pitchFamily="34" charset="0"/>
              </a:rPr>
              <a:t>(4), 387–399. </a:t>
            </a:r>
            <a:r>
              <a:rPr lang="en-CA" sz="1200" u="sng" dirty="0">
                <a:latin typeface="Arial" panose="020B0604020202020204" pitchFamily="34" charset="0"/>
                <a:cs typeface="Arial" panose="020B0604020202020204" pitchFamily="34" charset="0"/>
                <a:hlinkClick r:id="rId3"/>
              </a:rPr>
              <a:t>https://doi.org/10.1177/1362361314527839</a:t>
            </a:r>
            <a:endParaRPr lang="en-CA" sz="1200" u="sng" dirty="0">
              <a:latin typeface="Arial" panose="020B0604020202020204" pitchFamily="34" charset="0"/>
              <a:cs typeface="Arial" panose="020B0604020202020204" pitchFamily="34" charset="0"/>
            </a:endParaRPr>
          </a:p>
          <a:p>
            <a:pPr marL="127000" indent="0">
              <a:buNone/>
            </a:pPr>
            <a:endParaRPr lang="en-CA" sz="1200" u="sng" dirty="0">
              <a:latin typeface="Arial" panose="020B0604020202020204" pitchFamily="34" charset="0"/>
              <a:cs typeface="Arial" panose="020B0604020202020204" pitchFamily="34" charset="0"/>
            </a:endParaRPr>
          </a:p>
          <a:p>
            <a:pPr marL="127000" indent="0">
              <a:buNone/>
            </a:pPr>
            <a:r>
              <a:rPr lang="en-CA" sz="1200" dirty="0">
                <a:latin typeface="Arial" panose="020B0604020202020204" pitchFamily="34" charset="0"/>
                <a:cs typeface="Arial" panose="020B0604020202020204" pitchFamily="34" charset="0"/>
              </a:rPr>
              <a:t>11. Shabani, D. B., &amp; Fisher, W. W. (2006). Stimulus fading and differential reinforcement for the treatment of needle phobia in a youth with autism. </a:t>
            </a:r>
            <a:r>
              <a:rPr lang="en-CA" sz="1200" i="1" dirty="0">
                <a:latin typeface="Arial" panose="020B0604020202020204" pitchFamily="34" charset="0"/>
                <a:cs typeface="Arial" panose="020B0604020202020204" pitchFamily="34" charset="0"/>
              </a:rPr>
              <a:t>Journal of Applied Behavior Analysis,</a:t>
            </a:r>
            <a:r>
              <a:rPr lang="en-CA" sz="1200" dirty="0">
                <a:latin typeface="Arial" panose="020B0604020202020204" pitchFamily="34" charset="0"/>
                <a:cs typeface="Arial" panose="020B0604020202020204" pitchFamily="34" charset="0"/>
              </a:rPr>
              <a:t> </a:t>
            </a:r>
            <a:r>
              <a:rPr lang="en-CA" sz="1200" i="1" dirty="0">
                <a:latin typeface="Arial" panose="020B0604020202020204" pitchFamily="34" charset="0"/>
                <a:cs typeface="Arial" panose="020B0604020202020204" pitchFamily="34" charset="0"/>
              </a:rPr>
              <a:t>39</a:t>
            </a:r>
            <a:r>
              <a:rPr lang="en-CA" sz="1200" dirty="0">
                <a:latin typeface="Arial" panose="020B0604020202020204" pitchFamily="34" charset="0"/>
                <a:cs typeface="Arial" panose="020B0604020202020204" pitchFamily="34" charset="0"/>
              </a:rPr>
              <a:t>(4), 449-452. </a:t>
            </a:r>
            <a:r>
              <a:rPr lang="en-CA" sz="1200" u="sng" dirty="0">
                <a:latin typeface="Arial" panose="020B0604020202020204" pitchFamily="34" charset="0"/>
                <a:cs typeface="Arial" panose="020B0604020202020204" pitchFamily="34" charset="0"/>
                <a:hlinkClick r:id="rId4"/>
              </a:rPr>
              <a:t>https://doi.org/10.1901/jaba.2006.30-05</a:t>
            </a:r>
            <a:endParaRPr lang="en-CA" sz="1200" u="sng" dirty="0">
              <a:latin typeface="Arial" panose="020B0604020202020204" pitchFamily="34" charset="0"/>
              <a:cs typeface="Arial" panose="020B0604020202020204" pitchFamily="34" charset="0"/>
            </a:endParaRPr>
          </a:p>
          <a:p>
            <a:pPr marL="127000" indent="0">
              <a:buNone/>
            </a:pPr>
            <a:endParaRPr lang="en-CA" sz="1200" dirty="0">
              <a:latin typeface="Arial" panose="020B0604020202020204" pitchFamily="34" charset="0"/>
              <a:cs typeface="Arial" panose="020B0604020202020204" pitchFamily="34" charset="0"/>
            </a:endParaRPr>
          </a:p>
          <a:p>
            <a:pPr marL="127000" indent="0">
              <a:buNone/>
            </a:pPr>
            <a:r>
              <a:rPr lang="en-CA" sz="1200" dirty="0">
                <a:latin typeface="Arial" panose="020B0604020202020204" pitchFamily="34" charset="0"/>
                <a:cs typeface="Arial" panose="020B0604020202020204" pitchFamily="34" charset="0"/>
              </a:rPr>
              <a:t>12. Wolff, J., &amp; Symons, F. (2013). An evaluation of multi‐component exposure treatment of needle phobia in an adult with autism and intellectual disability. </a:t>
            </a:r>
            <a:r>
              <a:rPr lang="en-CA" sz="1200" i="1" dirty="0">
                <a:latin typeface="Arial" panose="020B0604020202020204" pitchFamily="34" charset="0"/>
                <a:cs typeface="Arial" panose="020B0604020202020204" pitchFamily="34" charset="0"/>
              </a:rPr>
              <a:t>Journal of Applied Research in Intellectual Disabilities</a:t>
            </a:r>
            <a:r>
              <a:rPr lang="en-CA" sz="1200" dirty="0">
                <a:latin typeface="Arial" panose="020B0604020202020204" pitchFamily="34" charset="0"/>
                <a:cs typeface="Arial" panose="020B0604020202020204" pitchFamily="34" charset="0"/>
              </a:rPr>
              <a:t>, 26(4), 344–348. </a:t>
            </a:r>
            <a:r>
              <a:rPr lang="en-CA" sz="1200" u="sng" dirty="0">
                <a:latin typeface="Arial" panose="020B0604020202020204" pitchFamily="34" charset="0"/>
                <a:cs typeface="Arial" panose="020B0604020202020204" pitchFamily="34" charset="0"/>
                <a:hlinkClick r:id="rId5"/>
              </a:rPr>
              <a:t>https://doi.org/10.1111/jar.12002</a:t>
            </a:r>
            <a:endParaRPr lang="en-CA" sz="1200" u="sng" dirty="0">
              <a:latin typeface="Arial" panose="020B0604020202020204" pitchFamily="34" charset="0"/>
              <a:cs typeface="Arial" panose="020B0604020202020204" pitchFamily="34" charset="0"/>
            </a:endParaRPr>
          </a:p>
          <a:p>
            <a:pPr marL="127000" indent="0">
              <a:buNone/>
            </a:pPr>
            <a:endParaRPr lang="en-CA" sz="1200" u="sng" dirty="0">
              <a:latin typeface="Arial" panose="020B0604020202020204" pitchFamily="34" charset="0"/>
              <a:cs typeface="Arial" panose="020B0604020202020204" pitchFamily="34" charset="0"/>
            </a:endParaRPr>
          </a:p>
          <a:p>
            <a:pPr marL="127000" indent="0">
              <a:buNone/>
            </a:pPr>
            <a:r>
              <a:rPr lang="en-CA" sz="1200" dirty="0">
                <a:latin typeface="Arial" panose="020B0604020202020204" pitchFamily="34" charset="0"/>
                <a:cs typeface="Arial" panose="020B0604020202020204" pitchFamily="34" charset="0"/>
              </a:rPr>
              <a:t>13. </a:t>
            </a:r>
            <a:r>
              <a:rPr lang="en-US" sz="1200" dirty="0">
                <a:latin typeface="Arial" panose="020B0604020202020204" pitchFamily="34" charset="0"/>
                <a:cs typeface="Arial" panose="020B0604020202020204" pitchFamily="34" charset="0"/>
              </a:rPr>
              <a:t>Braun, V., &amp; Clarke, V. (2006). Using thematic analysis in psychology. </a:t>
            </a:r>
            <a:r>
              <a:rPr lang="en-US" sz="1200" i="1" dirty="0">
                <a:latin typeface="Arial" panose="020B0604020202020204" pitchFamily="34" charset="0"/>
                <a:cs typeface="Arial" panose="020B0604020202020204" pitchFamily="34" charset="0"/>
              </a:rPr>
              <a:t>Qualitative Research in Psychology</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(2), 77-101. </a:t>
            </a:r>
            <a:r>
              <a:rPr lang="en-US" sz="1200" dirty="0">
                <a:latin typeface="Arial" panose="020B0604020202020204" pitchFamily="34" charset="0"/>
                <a:cs typeface="Arial" panose="020B0604020202020204" pitchFamily="34" charset="0"/>
                <a:hlinkClick r:id="rId6"/>
              </a:rPr>
              <a:t>https://doi.org/10.1191/1478088706qp063oa</a:t>
            </a:r>
            <a:endParaRPr lang="en-US" sz="1200" dirty="0">
              <a:latin typeface="Arial" panose="020B0604020202020204" pitchFamily="34" charset="0"/>
              <a:cs typeface="Arial" panose="020B0604020202020204" pitchFamily="34" charset="0"/>
            </a:endParaRPr>
          </a:p>
          <a:p>
            <a:pPr marL="127000" indent="0">
              <a:buNone/>
            </a:pPr>
            <a:endParaRPr lang="en-US" sz="1200" dirty="0">
              <a:latin typeface="Arial" panose="020B0604020202020204" pitchFamily="34" charset="0"/>
              <a:cs typeface="Arial" panose="020B0604020202020204" pitchFamily="34" charset="0"/>
            </a:endParaRPr>
          </a:p>
          <a:p>
            <a:pPr marL="127000" indent="0">
              <a:buNone/>
            </a:pPr>
            <a:r>
              <a:rPr lang="en-US" sz="1200" dirty="0">
                <a:latin typeface="Arial" panose="020B0604020202020204" pitchFamily="34" charset="0"/>
                <a:cs typeface="Arial" panose="020B0604020202020204" pitchFamily="34" charset="0"/>
              </a:rPr>
              <a:t>14. Braun, V., &amp; Clarke, V. (2022). Thematic Analysis: A Practical Guide. Sage. </a:t>
            </a:r>
            <a:endParaRPr lang="en-CA" sz="1200" dirty="0">
              <a:latin typeface="Arial" panose="020B0604020202020204" pitchFamily="34" charset="0"/>
              <a:cs typeface="Arial" panose="020B0604020202020204" pitchFamily="34" charset="0"/>
            </a:endParaRPr>
          </a:p>
          <a:p>
            <a:pPr marL="127000" indent="0">
              <a:buNone/>
            </a:pPr>
            <a:endParaRPr lang="en-CA" dirty="0"/>
          </a:p>
        </p:txBody>
      </p:sp>
      <p:sp>
        <p:nvSpPr>
          <p:cNvPr id="4" name="Slide Number Placeholder 3">
            <a:extLst>
              <a:ext uri="{FF2B5EF4-FFF2-40B4-BE49-F238E27FC236}">
                <a16:creationId xmlns:a16="http://schemas.microsoft.com/office/drawing/2014/main" id="{49787564-5DBF-BE43-A74D-5678BC78C9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279791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06EF-E383-BA4D-8E9F-A58E1BCBE979}"/>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9270E2EE-871A-144C-B0E4-4FBB6678A03A}"/>
              </a:ext>
            </a:extLst>
          </p:cNvPr>
          <p:cNvSpPr>
            <a:spLocks noGrp="1"/>
          </p:cNvSpPr>
          <p:nvPr>
            <p:ph type="body" idx="1"/>
          </p:nvPr>
        </p:nvSpPr>
        <p:spPr>
          <a:xfrm>
            <a:off x="779100" y="1294126"/>
            <a:ext cx="8086604" cy="3455725"/>
          </a:xfrm>
        </p:spPr>
        <p:txBody>
          <a:bodyPr/>
          <a:lstStyle/>
          <a:p>
            <a:pPr marL="127000" indent="0">
              <a:buNone/>
            </a:pPr>
            <a:r>
              <a:rPr lang="en-CA" sz="1200" dirty="0">
                <a:latin typeface="Arial" panose="020B0604020202020204" pitchFamily="34" charset="0"/>
                <a:cs typeface="Arial" panose="020B0604020202020204" pitchFamily="34" charset="0"/>
              </a:rPr>
              <a:t>15. Edwards, J., &amp; Northway, R. (2011). Helping a person with autism to overcome her fear of needles: Joanne Edwards and Ruth Northway detail how health care was tailored so that a patient with an autism spectrum condition could have her bloods taken. </a:t>
            </a:r>
            <a:r>
              <a:rPr lang="en-CA" sz="1200" i="1" dirty="0">
                <a:latin typeface="Arial" panose="020B0604020202020204" pitchFamily="34" charset="0"/>
                <a:cs typeface="Arial" panose="020B0604020202020204" pitchFamily="34" charset="0"/>
              </a:rPr>
              <a:t>Primary Health Care</a:t>
            </a:r>
            <a:r>
              <a:rPr lang="en-CA" sz="1200" dirty="0">
                <a:latin typeface="Arial" panose="020B0604020202020204" pitchFamily="34" charset="0"/>
                <a:cs typeface="Arial" panose="020B0604020202020204" pitchFamily="34" charset="0"/>
              </a:rPr>
              <a:t>, </a:t>
            </a:r>
            <a:r>
              <a:rPr lang="en-CA" sz="1200" i="1" dirty="0">
                <a:latin typeface="Arial" panose="020B0604020202020204" pitchFamily="34" charset="0"/>
                <a:cs typeface="Arial" panose="020B0604020202020204" pitchFamily="34" charset="0"/>
              </a:rPr>
              <a:t>21</a:t>
            </a:r>
            <a:r>
              <a:rPr lang="en-CA" sz="1200" dirty="0">
                <a:latin typeface="Arial" panose="020B0604020202020204" pitchFamily="34" charset="0"/>
                <a:cs typeface="Arial" panose="020B0604020202020204" pitchFamily="34" charset="0"/>
              </a:rPr>
              <a:t>(10), 26–29. </a:t>
            </a:r>
            <a:r>
              <a:rPr lang="en-CA" sz="1200" dirty="0">
                <a:latin typeface="Arial" panose="020B0604020202020204" pitchFamily="34" charset="0"/>
                <a:cs typeface="Arial" panose="020B0604020202020204" pitchFamily="34" charset="0"/>
                <a:hlinkClick r:id="rId3"/>
              </a:rPr>
              <a:t>https://doi.org/10.7748/phc2011.12.21.10.26.c8850</a:t>
            </a:r>
            <a:endParaRPr lang="en-CA" sz="1200" dirty="0">
              <a:latin typeface="Arial" panose="020B0604020202020204" pitchFamily="34" charset="0"/>
              <a:cs typeface="Arial" panose="020B0604020202020204" pitchFamily="34" charset="0"/>
            </a:endParaRPr>
          </a:p>
          <a:p>
            <a:pPr marL="127000" indent="0">
              <a:buNone/>
            </a:pPr>
            <a:endParaRPr lang="en-CA" sz="1200" dirty="0">
              <a:latin typeface="Arial" panose="020B0604020202020204" pitchFamily="34" charset="0"/>
              <a:cs typeface="Arial" panose="020B0604020202020204" pitchFamily="34" charset="0"/>
            </a:endParaRPr>
          </a:p>
          <a:p>
            <a:pPr marL="127000" indent="0">
              <a:buNone/>
            </a:pPr>
            <a:r>
              <a:rPr lang="en-CA" sz="1200" dirty="0">
                <a:latin typeface="Arial" panose="020B0604020202020204" pitchFamily="34" charset="0"/>
                <a:cs typeface="Arial" panose="020B0604020202020204" pitchFamily="34" charset="0"/>
              </a:rPr>
              <a:t>16. </a:t>
            </a:r>
            <a:r>
              <a:rPr lang="en-CA" sz="1200" dirty="0" err="1">
                <a:latin typeface="Arial" panose="020B0604020202020204" pitchFamily="34" charset="0"/>
                <a:cs typeface="Arial" panose="020B0604020202020204" pitchFamily="34" charset="0"/>
              </a:rPr>
              <a:t>Moree</a:t>
            </a:r>
            <a:r>
              <a:rPr lang="en-CA" sz="1200" dirty="0">
                <a:latin typeface="Arial" panose="020B0604020202020204" pitchFamily="34" charset="0"/>
                <a:cs typeface="Arial" panose="020B0604020202020204" pitchFamily="34" charset="0"/>
              </a:rPr>
              <a:t>, B. N., &amp; Davis, T. E. III. (2010). Cognitive-behavioral therapy for anxiety in children diagnosed with autism spectrum disorders: Modification trends. </a:t>
            </a:r>
            <a:r>
              <a:rPr lang="en-CA" sz="1200" i="1" dirty="0">
                <a:latin typeface="Arial" panose="020B0604020202020204" pitchFamily="34" charset="0"/>
                <a:cs typeface="Arial" panose="020B0604020202020204" pitchFamily="34" charset="0"/>
              </a:rPr>
              <a:t>Research in Autism Spectrum Disorders, 4</a:t>
            </a:r>
            <a:r>
              <a:rPr lang="en-CA" sz="1200" dirty="0">
                <a:latin typeface="Arial" panose="020B0604020202020204" pitchFamily="34" charset="0"/>
                <a:cs typeface="Arial" panose="020B0604020202020204" pitchFamily="34" charset="0"/>
              </a:rPr>
              <a:t>(3), 346–354. </a:t>
            </a:r>
            <a:r>
              <a:rPr lang="en-CA" sz="1200" u="sng" dirty="0">
                <a:latin typeface="Arial" panose="020B0604020202020204" pitchFamily="34" charset="0"/>
                <a:cs typeface="Arial" panose="020B0604020202020204" pitchFamily="34" charset="0"/>
                <a:hlinkClick r:id="rId4"/>
              </a:rPr>
              <a:t>https://doi.org/10.1016/j.rasd.2009.10.015</a:t>
            </a:r>
            <a:endParaRPr lang="en-CA" sz="1200" dirty="0">
              <a:latin typeface="Arial" panose="020B0604020202020204" pitchFamily="34" charset="0"/>
              <a:cs typeface="Arial" panose="020B0604020202020204" pitchFamily="34" charset="0"/>
            </a:endParaRPr>
          </a:p>
          <a:p>
            <a:pPr marL="127000" indent="0">
              <a:buNone/>
            </a:pPr>
            <a:endParaRPr lang="en-CA" sz="1200" dirty="0">
              <a:latin typeface="Arial" panose="020B0604020202020204" pitchFamily="34" charset="0"/>
              <a:cs typeface="Arial" panose="020B0604020202020204" pitchFamily="34" charset="0"/>
            </a:endParaRPr>
          </a:p>
          <a:p>
            <a:pPr marL="127000" indent="0">
              <a:buNone/>
            </a:pPr>
            <a:r>
              <a:rPr lang="en-CA" sz="1200" dirty="0">
                <a:latin typeface="Arial" panose="020B0604020202020204" pitchFamily="34" charset="0"/>
                <a:cs typeface="Arial" panose="020B0604020202020204" pitchFamily="34" charset="0"/>
              </a:rPr>
              <a:t>17. </a:t>
            </a:r>
            <a:r>
              <a:rPr lang="en-CA" sz="1200" dirty="0" err="1">
                <a:latin typeface="Arial" panose="020B0604020202020204" pitchFamily="34" charset="0"/>
                <a:cs typeface="Arial" panose="020B0604020202020204" pitchFamily="34" charset="0"/>
              </a:rPr>
              <a:t>Ollendick</a:t>
            </a:r>
            <a:r>
              <a:rPr lang="en-CA" sz="1200" dirty="0">
                <a:latin typeface="Arial" panose="020B0604020202020204" pitchFamily="34" charset="0"/>
                <a:cs typeface="Arial" panose="020B0604020202020204" pitchFamily="34" charset="0"/>
              </a:rPr>
              <a:t>, T., </a:t>
            </a:r>
            <a:r>
              <a:rPr lang="en-CA" sz="1200" dirty="0" err="1">
                <a:latin typeface="Arial" panose="020B0604020202020204" pitchFamily="34" charset="0"/>
                <a:cs typeface="Arial" panose="020B0604020202020204" pitchFamily="34" charset="0"/>
              </a:rPr>
              <a:t>Muskett</a:t>
            </a:r>
            <a:r>
              <a:rPr lang="en-CA" sz="1200" dirty="0">
                <a:latin typeface="Arial" panose="020B0604020202020204" pitchFamily="34" charset="0"/>
                <a:cs typeface="Arial" panose="020B0604020202020204" pitchFamily="34" charset="0"/>
              </a:rPr>
              <a:t>, A., Radtke, S. R., &amp; Smith, I. (2020). Adaptation of one-session treatment for specific phobias for children with autism spectrum disorder using a non-concurrent multiple baseline design: A preliminary investigation. </a:t>
            </a:r>
            <a:r>
              <a:rPr lang="en-CA" sz="1200" i="1" dirty="0">
                <a:latin typeface="Arial" panose="020B0604020202020204" pitchFamily="34" charset="0"/>
                <a:cs typeface="Arial" panose="020B0604020202020204" pitchFamily="34" charset="0"/>
              </a:rPr>
              <a:t>Journal of Autism and Developmental Disorders</a:t>
            </a:r>
            <a:r>
              <a:rPr lang="en-CA" sz="1200" dirty="0">
                <a:latin typeface="Arial" panose="020B0604020202020204" pitchFamily="34" charset="0"/>
                <a:cs typeface="Arial" panose="020B0604020202020204" pitchFamily="34" charset="0"/>
              </a:rPr>
              <a:t>, 1-13. </a:t>
            </a:r>
            <a:r>
              <a:rPr lang="en-CA" sz="1200" u="sng" dirty="0">
                <a:latin typeface="Arial" panose="020B0604020202020204" pitchFamily="34" charset="0"/>
                <a:cs typeface="Arial" panose="020B0604020202020204" pitchFamily="34" charset="0"/>
                <a:hlinkClick r:id="rId5"/>
              </a:rPr>
              <a:t>https://doi.org/10.1007/s10803-020-04582-5</a:t>
            </a:r>
            <a:endParaRPr lang="en-CA" sz="1200" dirty="0">
              <a:latin typeface="Arial" panose="020B0604020202020204" pitchFamily="34" charset="0"/>
              <a:cs typeface="Arial" panose="020B0604020202020204" pitchFamily="34" charset="0"/>
            </a:endParaRPr>
          </a:p>
          <a:p>
            <a:pPr marL="127000" indent="0">
              <a:buNone/>
            </a:pPr>
            <a:endParaRPr lang="en-CA" dirty="0"/>
          </a:p>
        </p:txBody>
      </p:sp>
      <p:sp>
        <p:nvSpPr>
          <p:cNvPr id="4" name="Slide Number Placeholder 3">
            <a:extLst>
              <a:ext uri="{FF2B5EF4-FFF2-40B4-BE49-F238E27FC236}">
                <a16:creationId xmlns:a16="http://schemas.microsoft.com/office/drawing/2014/main" id="{49787564-5DBF-BE43-A74D-5678BC78C9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610081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513" name="Google Shape;513;p35"/>
          <p:cNvSpPr txBox="1">
            <a:spLocks noGrp="1"/>
          </p:cNvSpPr>
          <p:nvPr>
            <p:ph type="body" idx="1"/>
          </p:nvPr>
        </p:nvSpPr>
        <p:spPr>
          <a:xfrm>
            <a:off x="602830" y="1232300"/>
            <a:ext cx="6010500" cy="3791392"/>
          </a:xfrm>
          <a:prstGeom prst="rect">
            <a:avLst/>
          </a:prstGeom>
        </p:spPr>
        <p:txBody>
          <a:bodyPr spcFirstLastPara="1" wrap="square" lIns="0" tIns="0" rIns="0" bIns="0" anchor="t" anchorCtr="0">
            <a:noAutofit/>
          </a:bodyPr>
          <a:lstStyle/>
          <a:p>
            <a:pPr marL="457200" lvl="0" indent="-381000" algn="l" rtl="0">
              <a:lnSpc>
                <a:spcPct val="115000"/>
              </a:lnSpc>
              <a:spcBef>
                <a:spcPts val="800"/>
              </a:spcBef>
              <a:spcAft>
                <a:spcPts val="0"/>
              </a:spcAft>
              <a:buSzPts val="2400"/>
              <a:buFont typeface="Arial" panose="020B0604020202020204" pitchFamily="34" charset="0"/>
              <a:buChar char="•"/>
            </a:pPr>
            <a:r>
              <a:rPr lang="en" sz="1800" dirty="0">
                <a:latin typeface="Arial" panose="020B0604020202020204" pitchFamily="34" charset="0"/>
                <a:cs typeface="Arial" panose="020B0604020202020204" pitchFamily="34" charset="0"/>
              </a:rPr>
              <a:t>Presentation template by </a:t>
            </a:r>
            <a:r>
              <a:rPr lang="en" sz="1800" u="sng" dirty="0">
                <a:solidFill>
                  <a:schemeClr val="hlink"/>
                </a:solidFill>
                <a:latin typeface="Arial" panose="020B0604020202020204" pitchFamily="34" charset="0"/>
                <a:cs typeface="Arial" panose="020B0604020202020204" pitchFamily="34" charset="0"/>
                <a:hlinkClick r:id="rId3"/>
              </a:rPr>
              <a:t>SlidesCarnival</a:t>
            </a:r>
            <a:endParaRPr lang="en" sz="1800" u="sng" dirty="0">
              <a:solidFill>
                <a:schemeClr val="hlink"/>
              </a:solidFill>
              <a:latin typeface="Arial" panose="020B0604020202020204" pitchFamily="34" charset="0"/>
              <a:cs typeface="Arial" panose="020B0604020202020204" pitchFamily="34" charset="0"/>
            </a:endParaRPr>
          </a:p>
          <a:p>
            <a:pPr lvl="0" indent="-381000">
              <a:spcBef>
                <a:spcPts val="800"/>
              </a:spcBef>
              <a:buSzPts val="2400"/>
              <a:buFont typeface="Arial" panose="020B0604020202020204" pitchFamily="34" charset="0"/>
              <a:buChar char="•"/>
            </a:pPr>
            <a:r>
              <a:rPr lang="en" sz="1800" dirty="0">
                <a:solidFill>
                  <a:schemeClr val="tx1"/>
                </a:solidFill>
                <a:latin typeface="Arial" panose="020B0604020202020204" pitchFamily="34" charset="0"/>
                <a:cs typeface="Arial" panose="020B0604020202020204" pitchFamily="34" charset="0"/>
              </a:rPr>
              <a:t>First image slide 46: </a:t>
            </a:r>
            <a:r>
              <a:rPr lang="en-CA" sz="1800" dirty="0">
                <a:solidFill>
                  <a:schemeClr val="tx1"/>
                </a:solidFill>
                <a:latin typeface="Arial" panose="020B0604020202020204" pitchFamily="34" charset="0"/>
                <a:cs typeface="Arial" panose="020B0604020202020204" pitchFamily="34" charset="0"/>
                <a:hlinkClick r:id="rId4"/>
              </a:rPr>
              <a:t>https://sahealth.com/about/newsroom/methodist-childrens-hospital-establishes-regions-first-sensory-friendly-er</a:t>
            </a:r>
            <a:endParaRPr lang="en-CA" sz="1800" dirty="0">
              <a:solidFill>
                <a:schemeClr val="tx1"/>
              </a:solidFill>
              <a:latin typeface="Arial" panose="020B0604020202020204" pitchFamily="34" charset="0"/>
              <a:cs typeface="Arial" panose="020B0604020202020204" pitchFamily="34" charset="0"/>
            </a:endParaRPr>
          </a:p>
          <a:p>
            <a:pPr lvl="0" indent="-381000">
              <a:spcBef>
                <a:spcPts val="800"/>
              </a:spcBef>
              <a:buSzPts val="2400"/>
              <a:buFont typeface="Arial" panose="020B0604020202020204" pitchFamily="34" charset="0"/>
              <a:buChar char="•"/>
            </a:pPr>
            <a:r>
              <a:rPr lang="en-CA" sz="1800" dirty="0">
                <a:solidFill>
                  <a:schemeClr val="tx1"/>
                </a:solidFill>
                <a:latin typeface="Arial" panose="020B0604020202020204" pitchFamily="34" charset="0"/>
                <a:cs typeface="Arial" panose="020B0604020202020204" pitchFamily="34" charset="0"/>
              </a:rPr>
              <a:t>Second image slide 46: </a:t>
            </a:r>
            <a:r>
              <a:rPr lang="en-CA" sz="1800" dirty="0">
                <a:solidFill>
                  <a:schemeClr val="tx1"/>
                </a:solidFill>
                <a:latin typeface="Arial" panose="020B0604020202020204" pitchFamily="34" charset="0"/>
                <a:cs typeface="Arial" panose="020B0604020202020204" pitchFamily="34" charset="0"/>
                <a:hlinkClick r:id="rId5"/>
              </a:rPr>
              <a:t>https://www.chronogram.com/hudsonvalley/the-spectrum-of-care-autism-friendly-services-at-columbia-memorial-health/Content?oid=9823984</a:t>
            </a:r>
            <a:endParaRPr sz="1800" dirty="0">
              <a:solidFill>
                <a:schemeClr val="tx1"/>
              </a:solidFill>
              <a:latin typeface="Arial" panose="020B0604020202020204" pitchFamily="34" charset="0"/>
              <a:cs typeface="Arial" panose="020B0604020202020204" pitchFamily="34" charset="0"/>
            </a:endParaRPr>
          </a:p>
          <a:p>
            <a:pPr marL="457200" lvl="0" indent="-381000" algn="l" rtl="0">
              <a:lnSpc>
                <a:spcPct val="115000"/>
              </a:lnSpc>
              <a:spcBef>
                <a:spcPts val="0"/>
              </a:spcBef>
              <a:spcAft>
                <a:spcPts val="0"/>
              </a:spcAft>
              <a:buSzPts val="2400"/>
              <a:buFont typeface="Arial" panose="020B0604020202020204" pitchFamily="34" charset="0"/>
              <a:buChar char="•"/>
            </a:pPr>
            <a:r>
              <a:rPr lang="en" sz="1800" dirty="0">
                <a:latin typeface="Arial" panose="020B0604020202020204" pitchFamily="34" charset="0"/>
                <a:cs typeface="Arial" panose="020B0604020202020204" pitchFamily="34" charset="0"/>
              </a:rPr>
              <a:t>Icon images: Larea, Josh </a:t>
            </a:r>
            <a:r>
              <a:rPr lang="en" sz="1800" dirty="0" err="1">
                <a:latin typeface="Arial" panose="020B0604020202020204" pitchFamily="34" charset="0"/>
                <a:cs typeface="Arial" panose="020B0604020202020204" pitchFamily="34" charset="0"/>
              </a:rPr>
              <a:t>Sorosky</a:t>
            </a:r>
            <a:r>
              <a:rPr lang="en" sz="1800" dirty="0">
                <a:latin typeface="Arial" panose="020B0604020202020204" pitchFamily="34" charset="0"/>
                <a:cs typeface="Arial" panose="020B0604020202020204" pitchFamily="34" charset="0"/>
              </a:rPr>
              <a:t>, and </a:t>
            </a:r>
            <a:r>
              <a:rPr lang="en" sz="1800" dirty="0" err="1">
                <a:latin typeface="Arial" panose="020B0604020202020204" pitchFamily="34" charset="0"/>
                <a:cs typeface="Arial" panose="020B0604020202020204" pitchFamily="34" charset="0"/>
              </a:rPr>
              <a:t>Eucalyp</a:t>
            </a:r>
            <a:r>
              <a:rPr lang="en" sz="1800" dirty="0">
                <a:latin typeface="Arial" panose="020B0604020202020204" pitchFamily="34" charset="0"/>
                <a:cs typeface="Arial" panose="020B0604020202020204" pitchFamily="34" charset="0"/>
              </a:rPr>
              <a:t> from Noun Project.</a:t>
            </a:r>
          </a:p>
        </p:txBody>
      </p:sp>
      <p:sp>
        <p:nvSpPr>
          <p:cNvPr id="514" name="Google Shape;514;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grpSp>
        <p:nvGrpSpPr>
          <p:cNvPr id="515" name="Google Shape;515;p35"/>
          <p:cNvGrpSpPr/>
          <p:nvPr/>
        </p:nvGrpSpPr>
        <p:grpSpPr>
          <a:xfrm>
            <a:off x="135880" y="874786"/>
            <a:ext cx="257118" cy="276131"/>
            <a:chOff x="611175" y="2326900"/>
            <a:chExt cx="362700" cy="389575"/>
          </a:xfrm>
        </p:grpSpPr>
        <p:sp>
          <p:nvSpPr>
            <p:cNvPr id="516" name="Google Shape;516;p35"/>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7" name="Google Shape;517;p35"/>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8" name="Google Shape;518;p35"/>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9" name="Google Shape;519;p35"/>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4"/>
          <p:cNvSpPr txBox="1">
            <a:spLocks noGrp="1"/>
          </p:cNvSpPr>
          <p:nvPr>
            <p:ph type="ctrTitle" idx="4294967295"/>
          </p:nvPr>
        </p:nvSpPr>
        <p:spPr>
          <a:xfrm>
            <a:off x="3381175" y="1054175"/>
            <a:ext cx="44223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solidFill>
                  <a:schemeClr val="lt1"/>
                </a:solidFill>
              </a:rPr>
              <a:t>THANKS!</a:t>
            </a:r>
            <a:endParaRPr sz="7200">
              <a:solidFill>
                <a:schemeClr val="lt1"/>
              </a:solidFill>
            </a:endParaRPr>
          </a:p>
        </p:txBody>
      </p:sp>
      <p:sp>
        <p:nvSpPr>
          <p:cNvPr id="505" name="Google Shape;505;p34"/>
          <p:cNvSpPr txBox="1">
            <a:spLocks noGrp="1"/>
          </p:cNvSpPr>
          <p:nvPr>
            <p:ph type="subTitle" idx="4294967295"/>
          </p:nvPr>
        </p:nvSpPr>
        <p:spPr>
          <a:xfrm>
            <a:off x="3381175" y="2253798"/>
            <a:ext cx="4422300" cy="166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lt1"/>
                </a:solidFill>
              </a:rPr>
              <a:t>Any questions?</a:t>
            </a:r>
            <a:endParaRPr b="1" dirty="0">
              <a:solidFill>
                <a:schemeClr val="lt1"/>
              </a:solidFill>
            </a:endParaRPr>
          </a:p>
          <a:p>
            <a:pPr marL="0" lvl="0" indent="0" algn="l" rtl="0">
              <a:spcBef>
                <a:spcPts val="800"/>
              </a:spcBef>
              <a:spcAft>
                <a:spcPts val="0"/>
              </a:spcAft>
              <a:buNone/>
            </a:pPr>
            <a:r>
              <a:rPr lang="en" b="1" dirty="0">
                <a:solidFill>
                  <a:schemeClr val="lt1"/>
                </a:solidFill>
              </a:rPr>
              <a:t>You can find me at: odobson@uoguelph.ca</a:t>
            </a:r>
            <a:endParaRPr b="1" dirty="0">
              <a:solidFill>
                <a:schemeClr val="lt1"/>
              </a:solidFill>
            </a:endParaRPr>
          </a:p>
        </p:txBody>
      </p:sp>
      <p:sp>
        <p:nvSpPr>
          <p:cNvPr id="506" name="Google Shape;506;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53</a:t>
            </a:fld>
            <a:endParaRPr>
              <a:solidFill>
                <a:schemeClr val="lt1"/>
              </a:solidFill>
            </a:endParaRPr>
          </a:p>
        </p:txBody>
      </p:sp>
      <p:pic>
        <p:nvPicPr>
          <p:cNvPr id="6" name="Picture 5" descr="This is a picture of the presenter Olivia Dobson. She has blonde hair, white skin and is wearing a pink dress shirt. Olivia is smiling for a headshot with a grey background. ">
            <a:extLst>
              <a:ext uri="{FF2B5EF4-FFF2-40B4-BE49-F238E27FC236}">
                <a16:creationId xmlns:a16="http://schemas.microsoft.com/office/drawing/2014/main" id="{06D76B73-BDB6-BF46-96FE-01E31742B05C}"/>
              </a:ext>
            </a:extLst>
          </p:cNvPr>
          <p:cNvPicPr>
            <a:picLocks noChangeAspect="1"/>
          </p:cNvPicPr>
          <p:nvPr/>
        </p:nvPicPr>
        <p:blipFill>
          <a:blip r:embed="rId3">
            <a:extLst>
              <a:ext uri="{BEBA8EAE-BF5A-486C-A8C5-ECC9F3942E4B}">
                <a14:imgProps xmlns:a14="http://schemas.microsoft.com/office/drawing/2010/main">
                  <a14:imgLayer r:embed="rId4">
                    <a14:imgEffect>
                      <a14:saturation sat="149000"/>
                    </a14:imgEffect>
                  </a14:imgLayer>
                </a14:imgProps>
              </a:ext>
            </a:extLst>
          </a:blip>
          <a:stretch>
            <a:fillRect/>
          </a:stretch>
        </p:blipFill>
        <p:spPr>
          <a:xfrm>
            <a:off x="1083709" y="663312"/>
            <a:ext cx="1891311" cy="1908438"/>
          </a:xfrm>
          <a:prstGeom prst="rect">
            <a:avLst/>
          </a:prstGeom>
          <a:ln>
            <a:solidFill>
              <a:schemeClr val="accent1"/>
            </a:solidFill>
          </a:ln>
          <a:effectLst>
            <a:outerShdw blurRad="50800" dist="50800" dir="5400000" algn="ctr" rotWithShape="0">
              <a:srgbClr val="000000">
                <a:alpha val="50870"/>
              </a:srgbClr>
            </a:outerShdw>
            <a:softEdge rad="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Why are Needles Difficult?</a:t>
            </a:r>
            <a:endParaRPr dirty="0"/>
          </a:p>
        </p:txBody>
      </p:sp>
      <p:sp>
        <p:nvSpPr>
          <p:cNvPr id="240" name="Google Shape;240;p17"/>
          <p:cNvSpPr txBox="1">
            <a:spLocks noGrp="1"/>
          </p:cNvSpPr>
          <p:nvPr>
            <p:ph type="body" idx="1"/>
          </p:nvPr>
        </p:nvSpPr>
        <p:spPr>
          <a:xfrm>
            <a:off x="348750" y="1398486"/>
            <a:ext cx="6440850" cy="3491600"/>
          </a:xfrm>
          <a:prstGeom prst="rect">
            <a:avLst/>
          </a:prstGeom>
        </p:spPr>
        <p:txBody>
          <a:bodyPr spcFirstLastPara="1" wrap="square" lIns="0" tIns="0" rIns="0" bIns="0" anchor="t" anchorCtr="0">
            <a:noAutofit/>
          </a:bodyPr>
          <a:lstStyle/>
          <a:p>
            <a:pPr marL="127000" lvl="0" indent="0">
              <a:buNone/>
            </a:pPr>
            <a:r>
              <a:rPr lang="en-CA" dirty="0">
                <a:solidFill>
                  <a:schemeClr val="tx1"/>
                </a:solidFill>
                <a:latin typeface="Arial" panose="020B0604020202020204" pitchFamily="34" charset="0"/>
                <a:cs typeface="Arial" panose="020B0604020202020204" pitchFamily="34" charset="0"/>
              </a:rPr>
              <a:t>5. Misconceptions. </a:t>
            </a:r>
            <a:r>
              <a:rPr lang="en-CA" sz="1200" dirty="0">
                <a:solidFill>
                  <a:schemeClr val="accent1"/>
                </a:solidFill>
                <a:latin typeface="Arial"/>
                <a:ea typeface="Arial"/>
                <a:cs typeface="Arial"/>
                <a:sym typeface="Arial"/>
              </a:rPr>
              <a:t>(Liu, 2020; Moore, 2015)</a:t>
            </a:r>
            <a:endParaRPr lang="en-CA" sz="1200" dirty="0">
              <a:solidFill>
                <a:schemeClr val="accent1"/>
              </a:solidFill>
              <a:latin typeface="Arial" panose="020B0604020202020204" pitchFamily="34" charset="0"/>
              <a:cs typeface="Arial" panose="020B0604020202020204" pitchFamily="34" charset="0"/>
            </a:endParaRPr>
          </a:p>
          <a:p>
            <a:pPr marL="127000" lvl="0" indent="0" algn="l" rtl="0">
              <a:spcBef>
                <a:spcPts val="0"/>
              </a:spcBef>
              <a:spcAft>
                <a:spcPts val="0"/>
              </a:spcAft>
              <a:buSzPts val="1600"/>
              <a:buNone/>
            </a:pPr>
            <a:endParaRPr lang="en-CA" sz="2500" dirty="0">
              <a:solidFill>
                <a:schemeClr val="tx1"/>
              </a:solidFill>
              <a:latin typeface="Arial" panose="020B0604020202020204" pitchFamily="34" charset="0"/>
              <a:cs typeface="Arial" panose="020B0604020202020204" pitchFamily="34" charset="0"/>
            </a:endParaRPr>
          </a:p>
          <a:p>
            <a:pPr marL="127000" lvl="0" indent="0" algn="l" rtl="0">
              <a:spcBef>
                <a:spcPts val="0"/>
              </a:spcBef>
              <a:spcAft>
                <a:spcPts val="0"/>
              </a:spcAft>
              <a:buSzPts val="1600"/>
              <a:buNone/>
            </a:pPr>
            <a:endParaRPr lang="en-CA" sz="900" dirty="0">
              <a:solidFill>
                <a:schemeClr val="tx1"/>
              </a:solidFill>
              <a:latin typeface="Arial" panose="020B0604020202020204" pitchFamily="34" charset="0"/>
              <a:cs typeface="Arial" panose="020B0604020202020204" pitchFamily="34" charset="0"/>
            </a:endParaRPr>
          </a:p>
          <a:p>
            <a:pPr marL="127000" indent="0">
              <a:buNone/>
            </a:pPr>
            <a:r>
              <a:rPr lang="en-CA" dirty="0">
                <a:solidFill>
                  <a:schemeClr val="tx1"/>
                </a:solidFill>
                <a:latin typeface="Arial" panose="020B0604020202020204" pitchFamily="34" charset="0"/>
                <a:cs typeface="Arial" panose="020B0604020202020204" pitchFamily="34" charset="0"/>
              </a:rPr>
              <a:t>6. Pain expression. </a:t>
            </a:r>
            <a:r>
              <a:rPr lang="en-CA" sz="1200" dirty="0">
                <a:solidFill>
                  <a:schemeClr val="accent1"/>
                </a:solidFill>
                <a:latin typeface="Arial"/>
                <a:ea typeface="Arial"/>
                <a:cs typeface="Arial"/>
                <a:sym typeface="Arial"/>
              </a:rPr>
              <a:t>(Messmer et al., 2008) </a:t>
            </a:r>
            <a:endParaRPr lang="en-CA" sz="1200" dirty="0">
              <a:solidFill>
                <a:schemeClr val="accent1"/>
              </a:solidFill>
              <a:latin typeface="Arial" panose="020B0604020202020204" pitchFamily="34" charset="0"/>
              <a:cs typeface="Arial" panose="020B0604020202020204" pitchFamily="34" charset="0"/>
            </a:endParaRPr>
          </a:p>
          <a:p>
            <a:pPr marL="127000" lvl="0" indent="0" algn="l" rtl="0">
              <a:spcBef>
                <a:spcPts val="0"/>
              </a:spcBef>
              <a:spcAft>
                <a:spcPts val="0"/>
              </a:spcAft>
              <a:buSzPts val="1600"/>
              <a:buNone/>
            </a:pPr>
            <a:endParaRPr lang="en-CA" dirty="0">
              <a:solidFill>
                <a:schemeClr val="tx1"/>
              </a:solidFill>
              <a:latin typeface="Arial" panose="020B0604020202020204" pitchFamily="34" charset="0"/>
              <a:cs typeface="Arial" panose="020B0604020202020204" pitchFamily="34" charset="0"/>
            </a:endParaRPr>
          </a:p>
          <a:p>
            <a:pPr lvl="1">
              <a:spcBef>
                <a:spcPts val="0"/>
              </a:spcBef>
              <a:buFont typeface="Wingdings" pitchFamily="2" charset="2"/>
              <a:buChar char="v"/>
            </a:pPr>
            <a:r>
              <a:rPr lang="en-CA" dirty="0">
                <a:solidFill>
                  <a:schemeClr val="tx1"/>
                </a:solidFill>
                <a:latin typeface="Arial" panose="020B0604020202020204" pitchFamily="34" charset="0"/>
                <a:cs typeface="Arial" panose="020B0604020202020204" pitchFamily="34" charset="0"/>
              </a:rPr>
              <a:t>Poor management of pain and fear.</a:t>
            </a:r>
          </a:p>
          <a:p>
            <a:pPr lvl="1">
              <a:spcBef>
                <a:spcPts val="0"/>
              </a:spcBef>
              <a:buFont typeface="Wingdings" pitchFamily="2" charset="2"/>
              <a:buChar char="v"/>
            </a:pPr>
            <a:r>
              <a:rPr lang="en-CA" dirty="0">
                <a:solidFill>
                  <a:schemeClr val="tx1"/>
                </a:solidFill>
                <a:latin typeface="Arial" panose="020B0604020202020204" pitchFamily="34" charset="0"/>
                <a:cs typeface="Arial" panose="020B0604020202020204" pitchFamily="34" charset="0"/>
              </a:rPr>
              <a:t>Externalizing behaviors.  </a:t>
            </a:r>
          </a:p>
          <a:p>
            <a:pPr marL="584200" lvl="1" indent="0">
              <a:spcBef>
                <a:spcPts val="0"/>
              </a:spcBef>
              <a:buNone/>
            </a:pPr>
            <a:r>
              <a:rPr lang="en-CA" sz="1200" dirty="0">
                <a:solidFill>
                  <a:schemeClr val="accent1"/>
                </a:solidFill>
                <a:latin typeface="Arial"/>
                <a:ea typeface="Arial"/>
                <a:cs typeface="Arial"/>
                <a:sym typeface="Arial"/>
              </a:rPr>
              <a:t>	(Braff &amp; Nealon, 1979; Evans et al., 2005; Shabani &amp; Fisher, 2006; Slifer et al., 	2011; Wolff &amp; Symons, 2013)</a:t>
            </a:r>
            <a:endParaRPr lang="en-CA" sz="1200" dirty="0">
              <a:solidFill>
                <a:schemeClr val="accent1"/>
              </a:solidFill>
              <a:latin typeface="Arial" panose="020B0604020202020204" pitchFamily="34" charset="0"/>
              <a:cs typeface="Arial" panose="020B0604020202020204" pitchFamily="34" charset="0"/>
            </a:endParaRPr>
          </a:p>
          <a:p>
            <a:pPr marL="584200" lvl="0" indent="-457200" algn="l" rtl="0">
              <a:spcBef>
                <a:spcPts val="0"/>
              </a:spcBef>
              <a:spcAft>
                <a:spcPts val="0"/>
              </a:spcAft>
              <a:buSzPts val="1600"/>
              <a:buFont typeface="+mj-lt"/>
              <a:buAutoNum type="arabicPeriod"/>
            </a:pPr>
            <a:endParaRPr lang="en-CA" dirty="0"/>
          </a:p>
          <a:p>
            <a:pPr marL="584200" lvl="0" indent="-457200" algn="l" rtl="0">
              <a:spcBef>
                <a:spcPts val="0"/>
              </a:spcBef>
              <a:spcAft>
                <a:spcPts val="0"/>
              </a:spcAft>
              <a:buSzPts val="1600"/>
              <a:buFont typeface="+mj-lt"/>
              <a:buAutoNum type="arabicPeriod"/>
            </a:pPr>
            <a:endParaRPr lang="en-CA" dirty="0"/>
          </a:p>
          <a:p>
            <a:pPr marL="584200" lvl="0" indent="-457200" algn="l" rtl="0">
              <a:spcBef>
                <a:spcPts val="0"/>
              </a:spcBef>
              <a:spcAft>
                <a:spcPts val="0"/>
              </a:spcAft>
              <a:buSzPts val="1600"/>
              <a:buFont typeface="+mj-lt"/>
              <a:buAutoNum type="arabicPeriod"/>
            </a:pPr>
            <a:endParaRPr lang="en-CA" dirty="0"/>
          </a:p>
          <a:p>
            <a:pPr marL="584200" lvl="0" indent="-457200" algn="l" rtl="0">
              <a:spcBef>
                <a:spcPts val="0"/>
              </a:spcBef>
              <a:spcAft>
                <a:spcPts val="0"/>
              </a:spcAft>
              <a:buSzPts val="1600"/>
              <a:buFont typeface="+mj-lt"/>
              <a:buAutoNum type="arabicPeriod"/>
            </a:pPr>
            <a:endParaRPr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5" name="Google Shape;965;p47">
            <a:extLst>
              <a:ext uri="{FF2B5EF4-FFF2-40B4-BE49-F238E27FC236}">
                <a16:creationId xmlns:a16="http://schemas.microsoft.com/office/drawing/2014/main" id="{327B8D3D-19F9-2444-A651-B81AFC2D4A35}"/>
              </a:ext>
            </a:extLst>
          </p:cNvPr>
          <p:cNvGrpSpPr/>
          <p:nvPr/>
        </p:nvGrpSpPr>
        <p:grpSpPr>
          <a:xfrm>
            <a:off x="1791768" y="2868871"/>
            <a:ext cx="429706" cy="441429"/>
            <a:chOff x="6625350" y="1613750"/>
            <a:chExt cx="480525" cy="438400"/>
          </a:xfrm>
        </p:grpSpPr>
        <p:sp>
          <p:nvSpPr>
            <p:cNvPr id="6" name="Google Shape;966;p47">
              <a:extLst>
                <a:ext uri="{FF2B5EF4-FFF2-40B4-BE49-F238E27FC236}">
                  <a16:creationId xmlns:a16="http://schemas.microsoft.com/office/drawing/2014/main" id="{32713504-AA6B-BE4A-A4BC-2FC1815358C5}"/>
                </a:ext>
              </a:extLst>
            </p:cNvPr>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 name="Google Shape;967;p47">
              <a:extLst>
                <a:ext uri="{FF2B5EF4-FFF2-40B4-BE49-F238E27FC236}">
                  <a16:creationId xmlns:a16="http://schemas.microsoft.com/office/drawing/2014/main" id="{30A35DD4-2150-8D47-91A9-5E6771C554A8}"/>
                </a:ext>
              </a:extLst>
            </p:cNvPr>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 name="Google Shape;968;p47">
              <a:extLst>
                <a:ext uri="{FF2B5EF4-FFF2-40B4-BE49-F238E27FC236}">
                  <a16:creationId xmlns:a16="http://schemas.microsoft.com/office/drawing/2014/main" id="{5B44E1BB-D295-7744-9180-FB9374AC06D0}"/>
                </a:ext>
              </a:extLst>
            </p:cNvPr>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 name="Google Shape;969;p47">
              <a:extLst>
                <a:ext uri="{FF2B5EF4-FFF2-40B4-BE49-F238E27FC236}">
                  <a16:creationId xmlns:a16="http://schemas.microsoft.com/office/drawing/2014/main" id="{9EA366BD-E13D-AA46-AA7E-544938E14FE4}"/>
                </a:ext>
              </a:extLst>
            </p:cNvPr>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Google Shape;970;p47">
              <a:extLst>
                <a:ext uri="{FF2B5EF4-FFF2-40B4-BE49-F238E27FC236}">
                  <a16:creationId xmlns:a16="http://schemas.microsoft.com/office/drawing/2014/main" id="{DBEEED15-1804-D14F-983B-0A2874355E78}"/>
                </a:ext>
              </a:extLst>
            </p:cNvPr>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 name="Google Shape;1011;p47">
            <a:extLst>
              <a:ext uri="{FF2B5EF4-FFF2-40B4-BE49-F238E27FC236}">
                <a16:creationId xmlns:a16="http://schemas.microsoft.com/office/drawing/2014/main" id="{BC8B34C9-89EC-F343-8352-F00757868AA8}"/>
              </a:ext>
            </a:extLst>
          </p:cNvPr>
          <p:cNvSpPr/>
          <p:nvPr/>
        </p:nvSpPr>
        <p:spPr>
          <a:xfrm>
            <a:off x="1765978" y="1913172"/>
            <a:ext cx="429706" cy="441429"/>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76651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a:t>
            </a:r>
            <a:r>
              <a:rPr lang="en" dirty="0"/>
              <a:t>aps in the Literature</a:t>
            </a:r>
            <a:endParaRPr dirty="0"/>
          </a:p>
        </p:txBody>
      </p:sp>
      <p:sp>
        <p:nvSpPr>
          <p:cNvPr id="240" name="Google Shape;240;p17"/>
          <p:cNvSpPr txBox="1">
            <a:spLocks noGrp="1"/>
          </p:cNvSpPr>
          <p:nvPr>
            <p:ph type="body" idx="1"/>
          </p:nvPr>
        </p:nvSpPr>
        <p:spPr>
          <a:xfrm>
            <a:off x="563925" y="1423300"/>
            <a:ext cx="6440850" cy="3491600"/>
          </a:xfrm>
          <a:prstGeom prst="rect">
            <a:avLst/>
          </a:prstGeom>
        </p:spPr>
        <p:txBody>
          <a:bodyPr spcFirstLastPara="1" wrap="square" lIns="0" tIns="0" rIns="0" bIns="0" anchor="t" anchorCtr="0">
            <a:noAutofit/>
          </a:bodyPr>
          <a:lstStyle/>
          <a:p>
            <a:pPr marL="127000" lvl="0" indent="0" algn="l" rtl="0">
              <a:spcBef>
                <a:spcPts val="0"/>
              </a:spcBef>
              <a:spcAft>
                <a:spcPts val="0"/>
              </a:spcAft>
              <a:buSzPts val="1600"/>
              <a:buNone/>
            </a:pPr>
            <a:endParaRPr lang="en-CA" dirty="0"/>
          </a:p>
          <a:p>
            <a:pPr marL="584200" lvl="0" indent="-457200" algn="l" rtl="0">
              <a:spcBef>
                <a:spcPts val="0"/>
              </a:spcBef>
              <a:spcAft>
                <a:spcPts val="0"/>
              </a:spcAft>
              <a:buSzPts val="1600"/>
              <a:buFont typeface="+mj-lt"/>
              <a:buAutoNum type="arabicPeriod"/>
            </a:pPr>
            <a:endParaRPr lang="en-CA" dirty="0"/>
          </a:p>
          <a:p>
            <a:pPr marL="584200" lvl="0" indent="-457200" algn="l" rtl="0">
              <a:spcBef>
                <a:spcPts val="0"/>
              </a:spcBef>
              <a:spcAft>
                <a:spcPts val="0"/>
              </a:spcAft>
              <a:buSzPts val="1600"/>
              <a:buFont typeface="+mj-lt"/>
              <a:buAutoNum type="arabicPeriod"/>
            </a:pPr>
            <a:endParaRPr lang="en-CA" dirty="0"/>
          </a:p>
          <a:p>
            <a:pPr marL="584200" lvl="0" indent="-457200" algn="l" rtl="0">
              <a:spcBef>
                <a:spcPts val="0"/>
              </a:spcBef>
              <a:spcAft>
                <a:spcPts val="0"/>
              </a:spcAft>
              <a:buSzPts val="1600"/>
              <a:buFont typeface="+mj-lt"/>
              <a:buAutoNum type="arabicPeriod"/>
            </a:pPr>
            <a:endParaRPr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8" name="Google Shape;240;p17">
            <a:extLst>
              <a:ext uri="{FF2B5EF4-FFF2-40B4-BE49-F238E27FC236}">
                <a16:creationId xmlns:a16="http://schemas.microsoft.com/office/drawing/2014/main" id="{52F44463-E28F-794C-B715-BBC4D2DBBE80}"/>
              </a:ext>
            </a:extLst>
          </p:cNvPr>
          <p:cNvSpPr txBox="1">
            <a:spLocks/>
          </p:cNvSpPr>
          <p:nvPr/>
        </p:nvSpPr>
        <p:spPr>
          <a:xfrm>
            <a:off x="779100" y="1258251"/>
            <a:ext cx="5372318" cy="24349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30200" algn="l" rtl="0">
              <a:lnSpc>
                <a:spcPct val="115000"/>
              </a:lnSpc>
              <a:spcBef>
                <a:spcPts val="80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30200" algn="l" rtl="0">
              <a:lnSpc>
                <a:spcPct val="115000"/>
              </a:lnSpc>
              <a:spcBef>
                <a:spcPts val="800"/>
              </a:spcBef>
              <a:spcAft>
                <a:spcPts val="0"/>
              </a:spcAft>
              <a:buClr>
                <a:schemeClr val="dk2"/>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marL="127000" indent="0">
              <a:buNone/>
            </a:pPr>
            <a:endParaRPr lang="en-CA" sz="2300" dirty="0">
              <a:latin typeface="Arial" panose="020B0604020202020204" pitchFamily="34" charset="0"/>
              <a:cs typeface="Arial" panose="020B0604020202020204" pitchFamily="34" charset="0"/>
            </a:endParaRPr>
          </a:p>
          <a:p>
            <a:pPr marL="127000" indent="0">
              <a:buNone/>
            </a:pPr>
            <a:endParaRPr lang="en-CA" sz="2300" dirty="0">
              <a:latin typeface="Arial" panose="020B0604020202020204" pitchFamily="34" charset="0"/>
              <a:cs typeface="Arial" panose="020B0604020202020204" pitchFamily="34" charset="0"/>
            </a:endParaRPr>
          </a:p>
          <a:p>
            <a:pPr marL="127000" indent="0">
              <a:buNone/>
            </a:pPr>
            <a:endParaRPr lang="en-CA" sz="2300" dirty="0">
              <a:latin typeface="Arial" panose="020B0604020202020204" pitchFamily="34" charset="0"/>
              <a:cs typeface="Arial" panose="020B0604020202020204" pitchFamily="34" charset="0"/>
            </a:endParaRPr>
          </a:p>
          <a:p>
            <a:pPr marL="127000" indent="0">
              <a:buNone/>
            </a:pPr>
            <a:endParaRPr lang="en-CA" sz="1100" dirty="0">
              <a:latin typeface="Arial" panose="020B0604020202020204" pitchFamily="34" charset="0"/>
              <a:cs typeface="Arial" panose="020B0604020202020204" pitchFamily="34" charset="0"/>
            </a:endParaRPr>
          </a:p>
          <a:p>
            <a:pPr marL="127000" indent="0">
              <a:buNone/>
            </a:pPr>
            <a:r>
              <a:rPr lang="en-CA" sz="2300" dirty="0">
                <a:latin typeface="Arial" panose="020B0604020202020204" pitchFamily="34" charset="0"/>
                <a:cs typeface="Arial" panose="020B0604020202020204" pitchFamily="34" charset="0"/>
              </a:rPr>
              <a:t>          Needle Pain 	     Needle Fear </a:t>
            </a:r>
          </a:p>
          <a:p>
            <a:pPr marL="127000" indent="0">
              <a:buNone/>
            </a:pPr>
            <a:r>
              <a:rPr lang="en-CA" sz="1400" dirty="0">
                <a:solidFill>
                  <a:schemeClr val="accent1"/>
                </a:solidFill>
                <a:latin typeface="Arial" panose="020B0604020202020204" pitchFamily="34" charset="0"/>
                <a:cs typeface="Arial" panose="020B0604020202020204" pitchFamily="34" charset="0"/>
              </a:rPr>
              <a:t>                (Taddio et al., 2015)             (McMurtry et al., 2016)</a:t>
            </a:r>
          </a:p>
        </p:txBody>
      </p:sp>
      <p:grpSp>
        <p:nvGrpSpPr>
          <p:cNvPr id="9" name="Google Shape;905;p47">
            <a:extLst>
              <a:ext uri="{FF2B5EF4-FFF2-40B4-BE49-F238E27FC236}">
                <a16:creationId xmlns:a16="http://schemas.microsoft.com/office/drawing/2014/main" id="{C0DA2EE1-AB90-6645-B669-699D7E2140AB}"/>
              </a:ext>
            </a:extLst>
          </p:cNvPr>
          <p:cNvGrpSpPr/>
          <p:nvPr/>
        </p:nvGrpSpPr>
        <p:grpSpPr>
          <a:xfrm>
            <a:off x="2101550" y="1641581"/>
            <a:ext cx="765333" cy="967170"/>
            <a:chOff x="584925" y="922575"/>
            <a:chExt cx="415200" cy="502525"/>
          </a:xfrm>
        </p:grpSpPr>
        <p:sp>
          <p:nvSpPr>
            <p:cNvPr id="10" name="Google Shape;906;p47">
              <a:extLst>
                <a:ext uri="{FF2B5EF4-FFF2-40B4-BE49-F238E27FC236}">
                  <a16:creationId xmlns:a16="http://schemas.microsoft.com/office/drawing/2014/main" id="{164141D3-AC1A-8547-9CA0-8FF78C2A49B3}"/>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 name="Google Shape;907;p47">
              <a:extLst>
                <a:ext uri="{FF2B5EF4-FFF2-40B4-BE49-F238E27FC236}">
                  <a16:creationId xmlns:a16="http://schemas.microsoft.com/office/drawing/2014/main" id="{A8AEBCFA-A0C1-7E49-9ED0-873F538F1D84}"/>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 name="Google Shape;908;p47">
              <a:extLst>
                <a:ext uri="{FF2B5EF4-FFF2-40B4-BE49-F238E27FC236}">
                  <a16:creationId xmlns:a16="http://schemas.microsoft.com/office/drawing/2014/main" id="{135B61D6-2E19-3741-B1C4-3FE8BEB7B4D0}"/>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7" name="Graphic 6" descr="Woman with kid with solid fill">
            <a:extLst>
              <a:ext uri="{FF2B5EF4-FFF2-40B4-BE49-F238E27FC236}">
                <a16:creationId xmlns:a16="http://schemas.microsoft.com/office/drawing/2014/main" id="{7B639A00-1AE2-ED44-B746-E25F2B1E18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2680" y="3439619"/>
            <a:ext cx="1274939" cy="1274939"/>
          </a:xfrm>
          <a:prstGeom prst="rect">
            <a:avLst/>
          </a:prstGeom>
        </p:spPr>
      </p:pic>
      <p:pic>
        <p:nvPicPr>
          <p:cNvPr id="18" name="Graphic 17" descr="Question Mark with solid fill">
            <a:extLst>
              <a:ext uri="{FF2B5EF4-FFF2-40B4-BE49-F238E27FC236}">
                <a16:creationId xmlns:a16="http://schemas.microsoft.com/office/drawing/2014/main" id="{FA537C9D-43B6-9B40-959D-344748AB00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9738" y="3474912"/>
            <a:ext cx="1156465" cy="1156465"/>
          </a:xfrm>
          <a:prstGeom prst="rect">
            <a:avLst/>
          </a:prstGeom>
        </p:spPr>
      </p:pic>
      <p:grpSp>
        <p:nvGrpSpPr>
          <p:cNvPr id="22" name="Google Shape;905;p47">
            <a:extLst>
              <a:ext uri="{FF2B5EF4-FFF2-40B4-BE49-F238E27FC236}">
                <a16:creationId xmlns:a16="http://schemas.microsoft.com/office/drawing/2014/main" id="{27D32496-85C4-4B4F-8455-59D083F6670F}"/>
              </a:ext>
            </a:extLst>
          </p:cNvPr>
          <p:cNvGrpSpPr/>
          <p:nvPr/>
        </p:nvGrpSpPr>
        <p:grpSpPr>
          <a:xfrm>
            <a:off x="4189333" y="1604580"/>
            <a:ext cx="765333" cy="967170"/>
            <a:chOff x="584925" y="922575"/>
            <a:chExt cx="415200" cy="502525"/>
          </a:xfrm>
        </p:grpSpPr>
        <p:sp>
          <p:nvSpPr>
            <p:cNvPr id="23" name="Google Shape;906;p47">
              <a:extLst>
                <a:ext uri="{FF2B5EF4-FFF2-40B4-BE49-F238E27FC236}">
                  <a16:creationId xmlns:a16="http://schemas.microsoft.com/office/drawing/2014/main" id="{D4C3D09D-9746-1D45-98CC-39B5B30DFF76}"/>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 name="Google Shape;907;p47">
              <a:extLst>
                <a:ext uri="{FF2B5EF4-FFF2-40B4-BE49-F238E27FC236}">
                  <a16:creationId xmlns:a16="http://schemas.microsoft.com/office/drawing/2014/main" id="{971893CB-3FBD-2748-931A-538152058910}"/>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 name="Google Shape;908;p47">
              <a:extLst>
                <a:ext uri="{FF2B5EF4-FFF2-40B4-BE49-F238E27FC236}">
                  <a16:creationId xmlns:a16="http://schemas.microsoft.com/office/drawing/2014/main" id="{B74BE0BF-3E5D-9B41-AD52-6B4182BA819C}"/>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45122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25"/>
          <p:cNvSpPr txBox="1">
            <a:spLocks noGrp="1"/>
          </p:cNvSpPr>
          <p:nvPr>
            <p:ph type="title" idx="4294967295"/>
          </p:nvPr>
        </p:nvSpPr>
        <p:spPr>
          <a:xfrm>
            <a:off x="1566750" y="995599"/>
            <a:ext cx="60105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Objective:</a:t>
            </a:r>
            <a:endParaRPr dirty="0"/>
          </a:p>
        </p:txBody>
      </p:sp>
      <p:sp>
        <p:nvSpPr>
          <p:cNvPr id="355" name="Google Shape;355;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4" name="Google Shape;219;p14">
            <a:extLst>
              <a:ext uri="{FF2B5EF4-FFF2-40B4-BE49-F238E27FC236}">
                <a16:creationId xmlns:a16="http://schemas.microsoft.com/office/drawing/2014/main" id="{69BB98F6-FA48-C040-9A62-B504F83D792C}"/>
              </a:ext>
            </a:extLst>
          </p:cNvPr>
          <p:cNvSpPr txBox="1">
            <a:spLocks/>
          </p:cNvSpPr>
          <p:nvPr/>
        </p:nvSpPr>
        <p:spPr>
          <a:xfrm>
            <a:off x="961825" y="1506534"/>
            <a:ext cx="7518759" cy="29305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30200" algn="l" rtl="0">
              <a:lnSpc>
                <a:spcPct val="115000"/>
              </a:lnSpc>
              <a:spcBef>
                <a:spcPts val="80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30200" algn="l" rtl="0">
              <a:lnSpc>
                <a:spcPct val="115000"/>
              </a:lnSpc>
              <a:spcBef>
                <a:spcPts val="800"/>
              </a:spcBef>
              <a:spcAft>
                <a:spcPts val="0"/>
              </a:spcAft>
              <a:buClr>
                <a:schemeClr val="dk2"/>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marL="0" indent="0" algn="ctr">
              <a:buFont typeface="Catamaran Thin"/>
              <a:buNone/>
            </a:pPr>
            <a:r>
              <a:rPr lang="en-CA" sz="3200" b="1" dirty="0">
                <a:solidFill>
                  <a:schemeClr val="tx1"/>
                </a:solidFill>
              </a:rPr>
              <a:t>Identify what caregivers and their Autistic children need to have comfortable and accessible needle procedures.</a:t>
            </a:r>
            <a:endParaRPr lang="en-CA" sz="32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Method and Sample</a:t>
            </a:r>
            <a:endParaRPr dirty="0"/>
          </a:p>
        </p:txBody>
      </p:sp>
      <p:sp>
        <p:nvSpPr>
          <p:cNvPr id="228" name="Google Shape;228;p15"/>
          <p:cNvSpPr txBox="1"/>
          <p:nvPr/>
        </p:nvSpPr>
        <p:spPr>
          <a:xfrm>
            <a:off x="77600" y="2201325"/>
            <a:ext cx="2004000" cy="2201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n" sz="9600" b="1" dirty="0">
                <a:solidFill>
                  <a:schemeClr val="lt1"/>
                </a:solidFill>
                <a:latin typeface="Catamaran"/>
                <a:ea typeface="Catamaran"/>
                <a:cs typeface="Catamaran"/>
                <a:sym typeface="Catamaran"/>
              </a:rPr>
              <a:t>2</a:t>
            </a:r>
            <a:endParaRPr sz="9600" b="1" dirty="0">
              <a:solidFill>
                <a:schemeClr val="lt1"/>
              </a:solidFill>
              <a:latin typeface="Catamaran"/>
              <a:ea typeface="Catamaran"/>
              <a:cs typeface="Catamaran"/>
              <a:sym typeface="Catamaran"/>
            </a:endParaRPr>
          </a:p>
        </p:txBody>
      </p:sp>
    </p:spTree>
    <p:extLst>
      <p:ext uri="{BB962C8B-B14F-4D97-AF65-F5344CB8AC3E}">
        <p14:creationId xmlns:p14="http://schemas.microsoft.com/office/powerpoint/2010/main" val="1440382784"/>
      </p:ext>
    </p:extLst>
  </p:cSld>
  <p:clrMapOvr>
    <a:masterClrMapping/>
  </p:clrMapOvr>
</p:sld>
</file>

<file path=ppt/theme/theme1.xml><?xml version="1.0" encoding="utf-8"?>
<a:theme xmlns:a="http://schemas.openxmlformats.org/drawingml/2006/main" name="Dauphin template">
  <a:themeElements>
    <a:clrScheme name="Custom 347">
      <a:dk1>
        <a:srgbClr val="210635"/>
      </a:dk1>
      <a:lt1>
        <a:srgbClr val="FFFFFF"/>
      </a:lt1>
      <a:dk2>
        <a:srgbClr val="89828F"/>
      </a:dk2>
      <a:lt2>
        <a:srgbClr val="F4F3F8"/>
      </a:lt2>
      <a:accent1>
        <a:srgbClr val="725DCF"/>
      </a:accent1>
      <a:accent2>
        <a:srgbClr val="BD6DE0"/>
      </a:accent2>
      <a:accent3>
        <a:srgbClr val="F07249"/>
      </a:accent3>
      <a:accent4>
        <a:srgbClr val="FFB200"/>
      </a:accent4>
      <a:accent5>
        <a:srgbClr val="9D91EE"/>
      </a:accent5>
      <a:accent6>
        <a:srgbClr val="3691E0"/>
      </a:accent6>
      <a:hlink>
        <a:srgbClr val="6A5DC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3032</TotalTime>
  <Words>6559</Words>
  <Application>Microsoft Macintosh PowerPoint</Application>
  <PresentationFormat>On-screen Show (16:9)</PresentationFormat>
  <Paragraphs>477</Paragraphs>
  <Slides>53</Slides>
  <Notes>53</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Catamaran Thin</vt:lpstr>
      <vt:lpstr>Calibri</vt:lpstr>
      <vt:lpstr>Arial</vt:lpstr>
      <vt:lpstr>Wingdings</vt:lpstr>
      <vt:lpstr>Catamaran</vt:lpstr>
      <vt:lpstr>Dauphin template</vt:lpstr>
      <vt:lpstr>Let’s Listen:  What do Caregivers Have to say About Reducing Their Autistic Child’s Needle Fear and Pain?</vt:lpstr>
      <vt:lpstr>HELLO!</vt:lpstr>
      <vt:lpstr>Introduction</vt:lpstr>
      <vt:lpstr>Needle Pain and Fear </vt:lpstr>
      <vt:lpstr>Why are Needles Difficult?</vt:lpstr>
      <vt:lpstr>Why are Needles Difficult?</vt:lpstr>
      <vt:lpstr>Gaps in the Literature</vt:lpstr>
      <vt:lpstr>Objective:</vt:lpstr>
      <vt:lpstr>Method and Sample</vt:lpstr>
      <vt:lpstr>Procedure</vt:lpstr>
      <vt:lpstr>CAREGIVER DEMOGRAPHICS</vt:lpstr>
      <vt:lpstr>CHILD DEMOGRAPHICS</vt:lpstr>
      <vt:lpstr>Data Analysis</vt:lpstr>
      <vt:lpstr>Thematic Analysis</vt:lpstr>
      <vt:lpstr>Thematic Analysis</vt:lpstr>
      <vt:lpstr>Research Question:</vt:lpstr>
      <vt:lpstr>Preliminary Findings</vt:lpstr>
      <vt:lpstr>PowerPoint Presentation</vt:lpstr>
      <vt:lpstr>Resources are not One Size Fits All</vt:lpstr>
      <vt:lpstr>PowerPoint Presentation</vt:lpstr>
      <vt:lpstr>PowerPoint Presentation</vt:lpstr>
      <vt:lpstr>PowerPoint Presentation</vt:lpstr>
      <vt:lpstr>PowerPoint Presentation</vt:lpstr>
      <vt:lpstr>Medical Environments are not Autism-friendly </vt:lpstr>
      <vt:lpstr>PowerPoint Presentation</vt:lpstr>
      <vt:lpstr>PowerPoint Presentation</vt:lpstr>
      <vt:lpstr>PowerPoint Presentation</vt:lpstr>
      <vt:lpstr>Coping Strategies may Need Accommodations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Implications</vt:lpstr>
      <vt:lpstr>PowerPoint Presentation</vt:lpstr>
      <vt:lpstr>Implications &amp; Future Directions</vt:lpstr>
      <vt:lpstr>References</vt:lpstr>
      <vt:lpstr>References</vt:lpstr>
      <vt:lpstr>References</vt:lpstr>
      <vt:lpstr>References</vt:lpstr>
      <vt:lpstr>CREDITS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Olivia Dobson (137151d)</cp:lastModifiedBy>
  <cp:revision>56</cp:revision>
  <dcterms:modified xsi:type="dcterms:W3CDTF">2022-04-11T19:44:58Z</dcterms:modified>
</cp:coreProperties>
</file>